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4" r:id="rId2"/>
    <p:sldMasterId id="2147483909" r:id="rId3"/>
  </p:sldMasterIdLst>
  <p:notesMasterIdLst>
    <p:notesMasterId r:id="rId21"/>
  </p:notesMasterIdLst>
  <p:sldIdLst>
    <p:sldId id="257" r:id="rId4"/>
    <p:sldId id="467" r:id="rId5"/>
    <p:sldId id="327" r:id="rId6"/>
    <p:sldId id="493" r:id="rId7"/>
    <p:sldId id="494" r:id="rId8"/>
    <p:sldId id="495" r:id="rId9"/>
    <p:sldId id="496" r:id="rId10"/>
    <p:sldId id="497" r:id="rId11"/>
    <p:sldId id="498" r:id="rId12"/>
    <p:sldId id="499" r:id="rId13"/>
    <p:sldId id="500" r:id="rId14"/>
    <p:sldId id="501" r:id="rId15"/>
    <p:sldId id="502" r:id="rId16"/>
    <p:sldId id="503" r:id="rId17"/>
    <p:sldId id="492" r:id="rId18"/>
    <p:sldId id="436" r:id="rId19"/>
    <p:sldId id="265" r:id="rId20"/>
  </p:sldIdLst>
  <p:sldSz cx="12192000" cy="6858000"/>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pos="3840" userDrawn="1">
          <p15:clr>
            <a:srgbClr val="A4A3A4"/>
          </p15:clr>
        </p15:guide>
        <p15:guide id="3"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1"/>
    <a:srgbClr val="0071BF"/>
    <a:srgbClr val="CFDEF3"/>
    <a:srgbClr val="006DBE"/>
    <a:srgbClr val="0066FF"/>
    <a:srgbClr val="0071C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Objects="1" showGuides="1">
      <p:cViewPr>
        <p:scale>
          <a:sx n="33" d="100"/>
          <a:sy n="33" d="100"/>
        </p:scale>
        <p:origin x="1072" y="768"/>
      </p:cViewPr>
      <p:guideLst>
        <p:guide pos="3840"/>
        <p:guide orient="horz" pos="21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9B4CCAF-CB9D-490A-9E66-F62AD4049F79}"/>
              </a:ext>
            </a:extLst>
          </p:cNvPr>
          <p:cNvSpPr>
            <a:spLocks noGrp="1" noChangeArrowheads="1"/>
          </p:cNvSpPr>
          <p:nvPr>
            <p:ph type="hdr" sz="quarter"/>
          </p:nvPr>
        </p:nvSpPr>
        <p:spPr bwMode="auto">
          <a:xfrm>
            <a:off x="0" y="0"/>
            <a:ext cx="2960688"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5123" name="Rectangle 3">
            <a:extLst>
              <a:ext uri="{FF2B5EF4-FFF2-40B4-BE49-F238E27FC236}">
                <a16:creationId xmlns:a16="http://schemas.microsoft.com/office/drawing/2014/main" id="{EB7C0C07-F55E-4C10-AC71-1C2200E0D54C}"/>
              </a:ext>
            </a:extLst>
          </p:cNvPr>
          <p:cNvSpPr>
            <a:spLocks noGrp="1" noChangeArrowheads="1"/>
          </p:cNvSpPr>
          <p:nvPr>
            <p:ph type="dt" idx="1"/>
          </p:nvPr>
        </p:nvSpPr>
        <p:spPr bwMode="auto">
          <a:xfrm>
            <a:off x="3870325" y="0"/>
            <a:ext cx="2962275"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27A2A230-EB3D-407B-B437-D5C024C2F6CC}" type="datetimeFigureOut">
              <a:rPr lang="zh-CN" altLang="en-US"/>
              <a:pPr>
                <a:defRPr/>
              </a:pPr>
              <a:t>2018/10/1</a:t>
            </a:fld>
            <a:endParaRPr lang="en-US"/>
          </a:p>
        </p:txBody>
      </p:sp>
      <p:sp>
        <p:nvSpPr>
          <p:cNvPr id="5124" name="Rectangle 4"/>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F1223845-3C32-4AF1-A2E1-3658EDBD4EB3}"/>
              </a:ext>
            </a:extLst>
          </p:cNvPr>
          <p:cNvSpPr>
            <a:spLocks noGrp="1" noChangeArrowheads="1"/>
          </p:cNvSpPr>
          <p:nvPr>
            <p:ph type="body" sz="quarter" idx="3"/>
          </p:nvPr>
        </p:nvSpPr>
        <p:spPr bwMode="auto">
          <a:xfrm>
            <a:off x="682625" y="4740275"/>
            <a:ext cx="5467350" cy="4489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9E766261-6E2B-4087-B430-57F6ECD7964A}"/>
              </a:ext>
            </a:extLst>
          </p:cNvPr>
          <p:cNvSpPr>
            <a:spLocks noGrp="1" noChangeArrowheads="1"/>
          </p:cNvSpPr>
          <p:nvPr>
            <p:ph type="ftr" sz="quarter" idx="4"/>
          </p:nvPr>
        </p:nvSpPr>
        <p:spPr bwMode="auto">
          <a:xfrm>
            <a:off x="0" y="9477375"/>
            <a:ext cx="2960688"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5127" name="Rectangle 7">
            <a:extLst>
              <a:ext uri="{FF2B5EF4-FFF2-40B4-BE49-F238E27FC236}">
                <a16:creationId xmlns:a16="http://schemas.microsoft.com/office/drawing/2014/main" id="{C7A04A93-AAA2-4DB2-8930-F4435E2DA25D}"/>
              </a:ext>
            </a:extLst>
          </p:cNvPr>
          <p:cNvSpPr>
            <a:spLocks noGrp="1" noChangeArrowheads="1"/>
          </p:cNvSpPr>
          <p:nvPr>
            <p:ph type="sldNum" sz="quarter" idx="5"/>
          </p:nvPr>
        </p:nvSpPr>
        <p:spPr bwMode="auto">
          <a:xfrm>
            <a:off x="3870325" y="9477375"/>
            <a:ext cx="2962275"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D8ECB52F-DE72-4A39-99F1-3BBCFA23651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ECB52F-DE72-4A39-99F1-3BBCFA23651C}" type="slidenum">
              <a:rPr lang="zh-CN" altLang="en-US" smtClean="0"/>
              <a:pPr>
                <a:defRPr/>
              </a:pPr>
              <a:t>16</a:t>
            </a:fld>
            <a:endParaRPr lang="en-US" altLang="zh-CN"/>
          </a:p>
        </p:txBody>
      </p:sp>
    </p:spTree>
    <p:extLst>
      <p:ext uri="{BB962C8B-B14F-4D97-AF65-F5344CB8AC3E}">
        <p14:creationId xmlns:p14="http://schemas.microsoft.com/office/powerpoint/2010/main" val="1511359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072664" cy="1124744"/>
          </a:xfrm>
          <a:prstGeom prst="rect">
            <a:avLst/>
          </a:prstGeom>
        </p:spPr>
      </p:pic>
      <p:pic>
        <p:nvPicPr>
          <p:cNvPr id="2" name="图片 1"/>
          <p:cNvPicPr>
            <a:picLocks/>
          </p:cNvPicPr>
          <p:nvPr userDrawn="1"/>
        </p:nvPicPr>
        <p:blipFill>
          <a:blip r:embed="rId3"/>
          <a:stretch>
            <a:fillRect/>
          </a:stretch>
        </p:blipFill>
        <p:spPr>
          <a:xfrm>
            <a:off x="-1" y="203200"/>
            <a:ext cx="12192001" cy="615440"/>
          </a:xfrm>
          <a:prstGeom prst="rect">
            <a:avLst/>
          </a:prstGeom>
        </p:spPr>
      </p:pic>
    </p:spTree>
    <p:extLst>
      <p:ext uri="{BB962C8B-B14F-4D97-AF65-F5344CB8AC3E}">
        <p14:creationId xmlns:p14="http://schemas.microsoft.com/office/powerpoint/2010/main" val="240969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3780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327915" y="83820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20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7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92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339851"/>
            <a:ext cx="10972800" cy="4854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54035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29666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71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8"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64428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4"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1572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3"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64893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17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11383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50198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33985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020084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3338"/>
            <a:ext cx="2743200" cy="6227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3338"/>
            <a:ext cx="8026400" cy="6227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9658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2581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577723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136512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69665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449787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91694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984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037870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925341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543109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843132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577412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2018/10/1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80688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85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3344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67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7950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39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8738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gi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8.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5"/>
          <a:stretch>
            <a:fillRect/>
          </a:stretch>
        </p:blipFill>
        <p:spPr>
          <a:xfrm>
            <a:off x="2351585" y="1124744"/>
            <a:ext cx="3931750" cy="4248472"/>
          </a:xfrm>
          <a:prstGeom prst="rect">
            <a:avLst/>
          </a:prstGeom>
        </p:spPr>
      </p:pic>
      <p:pic>
        <p:nvPicPr>
          <p:cNvPr id="3" name="图片 2"/>
          <p:cNvPicPr>
            <a:picLocks noChangeAspect="1"/>
          </p:cNvPicPr>
          <p:nvPr userDrawn="1"/>
        </p:nvPicPr>
        <p:blipFill>
          <a:blip r:embed="rId16"/>
          <a:stretch>
            <a:fillRect/>
          </a:stretch>
        </p:blipFill>
        <p:spPr>
          <a:xfrm>
            <a:off x="4061774" y="1772816"/>
            <a:ext cx="4068452" cy="3384376"/>
          </a:xfrm>
          <a:prstGeom prst="rect">
            <a:avLst/>
          </a:prstGeom>
        </p:spPr>
      </p:pic>
      <p:pic>
        <p:nvPicPr>
          <p:cNvPr id="5" name="图片 4">
            <a:extLst>
              <a:ext uri="{FF2B5EF4-FFF2-40B4-BE49-F238E27FC236}">
                <a16:creationId xmlns:a16="http://schemas.microsoft.com/office/drawing/2014/main" id="{CFA6FEB1-AFB2-44FA-B3D4-8201F35BCC0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pic>
        <p:nvPicPr>
          <p:cNvPr id="2" name="图片 1"/>
          <p:cNvPicPr>
            <a:picLocks noChangeAspect="1"/>
          </p:cNvPicPr>
          <p:nvPr userDrawn="1"/>
        </p:nvPicPr>
        <p:blipFill>
          <a:blip r:embed="rId18"/>
          <a:stretch>
            <a:fillRect/>
          </a:stretch>
        </p:blipFill>
        <p:spPr>
          <a:xfrm>
            <a:off x="3863752" y="1772816"/>
            <a:ext cx="4787226" cy="3384376"/>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 id="2147483922"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stretch>
            <a:fillRect/>
          </a:stretch>
        </p:blipFill>
        <p:spPr>
          <a:xfrm>
            <a:off x="0" y="1955786"/>
            <a:ext cx="12192000" cy="2946428"/>
          </a:xfrm>
          <a:prstGeom prst="rect">
            <a:avLst/>
          </a:prstGeom>
        </p:spPr>
      </p:pic>
    </p:spTree>
    <p:extLst>
      <p:ext uri="{BB962C8B-B14F-4D97-AF65-F5344CB8AC3E}">
        <p14:creationId xmlns:p14="http://schemas.microsoft.com/office/powerpoint/2010/main" val="950589587"/>
      </p:ext>
    </p:extLst>
  </p:cSld>
  <p:clrMap bg1="lt1" tx1="dk1" bg2="lt2" tx2="dk2" accent1="accent1" accent2="accent2" accent3="accent3" accent4="accent4" accent5="accent5" accent6="accent6" hlink="hlink" folHlink="folHlink"/>
  <p:sldLayoutIdLst>
    <p:sldLayoutId id="2147483921"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5.mp3"/><Relationship Id="rId1" Type="http://schemas.openxmlformats.org/officeDocument/2006/relationships/audio" Target="NULL"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07368" y="180221"/>
            <a:ext cx="5400600"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华文行楷" panose="02010800040101010101" pitchFamily="2" charset="-122"/>
              </a:rPr>
              <a:t>An Introduction to Database System</a:t>
            </a:r>
            <a:endParaRPr lang="zh-CN" altLang="en-US" sz="2400" b="1" dirty="0">
              <a:solidFill>
                <a:schemeClr val="bg1"/>
              </a:solidFill>
              <a:latin typeface="Times New Roman" panose="02020603050405020304" pitchFamily="18" charset="0"/>
              <a:ea typeface="华文行楷" panose="02010800040101010101" pitchFamily="2" charset="-122"/>
            </a:endParaRPr>
          </a:p>
        </p:txBody>
      </p:sp>
      <p:sp>
        <p:nvSpPr>
          <p:cNvPr id="15" name="TextBox 2">
            <a:extLst>
              <a:ext uri="{FF2B5EF4-FFF2-40B4-BE49-F238E27FC236}">
                <a16:creationId xmlns:a16="http://schemas.microsoft.com/office/drawing/2014/main" id="{A375180A-9AB0-422C-82C3-1ACB04171484}"/>
              </a:ext>
            </a:extLst>
          </p:cNvPr>
          <p:cNvSpPr txBox="1"/>
          <p:nvPr/>
        </p:nvSpPr>
        <p:spPr>
          <a:xfrm>
            <a:off x="623392" y="2804022"/>
            <a:ext cx="6264696" cy="769441"/>
          </a:xfrm>
          <a:prstGeom prst="rect">
            <a:avLst/>
          </a:prstGeom>
          <a:noFill/>
        </p:spPr>
        <p:txBody>
          <a:bodyPr wrap="square" rtlCol="0">
            <a:spAutoFit/>
          </a:bodyPr>
          <a:lstStyle/>
          <a:p>
            <a:pPr algn="ctr"/>
            <a:r>
              <a:rPr lang="en-US" altLang="zh-CN" sz="4400" b="1" dirty="0" smtClean="0">
                <a:solidFill>
                  <a:schemeClr val="bg1"/>
                </a:solidFill>
                <a:latin typeface="Times New Roman" panose="02020603050405020304" pitchFamily="18" charset="0"/>
                <a:ea typeface="华文中宋" panose="02010600040101010101" pitchFamily="2" charset="-122"/>
              </a:rPr>
              <a:t>4.1 </a:t>
            </a:r>
            <a:r>
              <a:rPr lang="zh-CN" altLang="en-US" sz="4400" b="1" dirty="0" smtClean="0">
                <a:solidFill>
                  <a:schemeClr val="bg1"/>
                </a:solidFill>
                <a:latin typeface="Times New Roman" panose="02020603050405020304" pitchFamily="18" charset="0"/>
                <a:ea typeface="华文中宋" panose="02010600040101010101" pitchFamily="2" charset="-122"/>
              </a:rPr>
              <a:t>数据库安全性概述</a:t>
            </a:r>
            <a:endParaRPr lang="zh-CN" altLang="en-US" sz="4400" b="1" dirty="0">
              <a:solidFill>
                <a:schemeClr val="bg1"/>
              </a:solidFill>
              <a:latin typeface="Times New Roman" panose="02020603050405020304" pitchFamily="18" charset="0"/>
              <a:ea typeface="华文中宋" panose="0201060004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755325"/>
            <a:ext cx="10058400" cy="804672"/>
          </a:xfrm>
          <a:prstGeom prst="rect">
            <a:avLst/>
          </a:prstGeom>
        </p:spPr>
      </p:pic>
      <p:pic>
        <p:nvPicPr>
          <p:cNvPr id="4" name="Voic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800" y="3429000"/>
            <a:ext cx="406400" cy="406400"/>
          </a:xfrm>
          <a:prstGeom prst="rect">
            <a:avLst/>
          </a:prstGeom>
        </p:spPr>
      </p:pic>
    </p:spTree>
    <p:extLst>
      <p:ext uri="{BB962C8B-B14F-4D97-AF65-F5344CB8AC3E}">
        <p14:creationId xmlns:p14="http://schemas.microsoft.com/office/powerpoint/2010/main" val="321356851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1" fill="hold"/>
                                        <p:tgtEl>
                                          <p:spTgt spid="4"/>
                                        </p:tgtEl>
                                      </p:cBhvr>
                                    </p:cmd>
                                  </p:childTnLst>
                                </p:cTn>
                              </p:par>
                              <p:par>
                                <p:cTn id="7" presetID="3" presetClass="emph" presetSubtype="2" fill="hold" grpId="0" nodeType="withEffect">
                                  <p:stCondLst>
                                    <p:cond delay="0"/>
                                  </p:stCondLst>
                                  <p:childTnLst>
                                    <p:animClr clrSpc="rgb" dir="cw">
                                      <p:cBhvr override="childStyle">
                                        <p:cTn id="8" dur="3000" fill="hold"/>
                                        <p:tgtEl>
                                          <p:spTgt spid="9"/>
                                        </p:tgtEl>
                                        <p:attrNameLst>
                                          <p:attrName>style.color</p:attrName>
                                        </p:attrNameLst>
                                      </p:cBhvr>
                                      <p:to>
                                        <a:srgbClr val="006DBE"/>
                                      </p:to>
                                    </p:animClr>
                                  </p:childTnLst>
                                </p:cTn>
                              </p:par>
                              <p:par>
                                <p:cTn id="9" presetID="10" presetClass="entr" presetSubtype="0" fill="hold" grpId="0" nodeType="withEffect">
                                  <p:stCondLst>
                                    <p:cond delay="0"/>
                                  </p:stCondLst>
                                  <p:iterate type="lt">
                                    <p:tmPct val="18182"/>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1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bldLst>
      <p:bldP spid="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安全标准简介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C2</a:t>
            </a:r>
            <a:r>
              <a:rPr lang="zh-CN" altLang="en-US" sz="2400" b="1" dirty="0">
                <a:latin typeface="Times New Roman" panose="02020603050405020304" pitchFamily="18" charset="0"/>
              </a:rPr>
              <a:t>级</a:t>
            </a: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385481"/>
            <a:ext cx="9217024" cy="30162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安全</a:t>
            </a:r>
            <a:r>
              <a:rPr lang="zh-CN" altLang="en-US" sz="2000" dirty="0">
                <a:latin typeface="Times New Roman" panose="02020603050405020304" pitchFamily="18" charset="0"/>
                <a:cs typeface="Times New Roman" panose="02020603050405020304" pitchFamily="18" charset="0"/>
              </a:rPr>
              <a:t>产品的最低档次</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提供受控的存取保护，将</a:t>
            </a:r>
            <a:r>
              <a:rPr lang="en-US" altLang="zh-CN" sz="2000" dirty="0">
                <a:latin typeface="Times New Roman" panose="02020603050405020304" pitchFamily="18" charset="0"/>
                <a:cs typeface="Times New Roman" panose="02020603050405020304" pitchFamily="18" charset="0"/>
              </a:rPr>
              <a:t>C1</a:t>
            </a:r>
            <a:r>
              <a:rPr lang="zh-CN" altLang="en-US" sz="2000" dirty="0">
                <a:latin typeface="Times New Roman" panose="02020603050405020304" pitchFamily="18" charset="0"/>
                <a:cs typeface="Times New Roman" panose="02020603050405020304" pitchFamily="18" charset="0"/>
              </a:rPr>
              <a:t>级的</a:t>
            </a:r>
            <a:r>
              <a:rPr lang="en-US" altLang="zh-CN" sz="2000" dirty="0">
                <a:latin typeface="Times New Roman" panose="02020603050405020304" pitchFamily="18" charset="0"/>
                <a:cs typeface="Times New Roman" panose="02020603050405020304" pitchFamily="18" charset="0"/>
              </a:rPr>
              <a:t>DAC</a:t>
            </a:r>
            <a:r>
              <a:rPr lang="zh-CN" altLang="en-US" sz="2000" dirty="0">
                <a:latin typeface="Times New Roman" panose="02020603050405020304" pitchFamily="18" charset="0"/>
                <a:cs typeface="Times New Roman" panose="02020603050405020304" pitchFamily="18" charset="0"/>
              </a:rPr>
              <a:t>进一步细化，以个人身份注册负责，并实施审计和资源隔离</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达到</a:t>
            </a:r>
            <a:r>
              <a:rPr lang="en-US" altLang="zh-CN" sz="2000" dirty="0">
                <a:latin typeface="Times New Roman" panose="02020603050405020304" pitchFamily="18" charset="0"/>
                <a:cs typeface="Times New Roman" panose="02020603050405020304" pitchFamily="18" charset="0"/>
              </a:rPr>
              <a:t>C2</a:t>
            </a:r>
            <a:r>
              <a:rPr lang="zh-CN" altLang="en-US" sz="2000" dirty="0">
                <a:latin typeface="Times New Roman" panose="02020603050405020304" pitchFamily="18" charset="0"/>
                <a:cs typeface="Times New Roman" panose="02020603050405020304" pitchFamily="18" charset="0"/>
              </a:rPr>
              <a:t>级的产品在其名称中往往不突出“安全”（</a:t>
            </a:r>
            <a:r>
              <a:rPr lang="en-US" altLang="zh-CN" sz="2000" dirty="0">
                <a:latin typeface="Times New Roman" panose="02020603050405020304" pitchFamily="18" charset="0"/>
                <a:cs typeface="Times New Roman" panose="02020603050405020304" pitchFamily="18" charset="0"/>
              </a:rPr>
              <a:t>Security</a:t>
            </a:r>
            <a:r>
              <a:rPr lang="zh-CN" altLang="en-US" sz="2000" dirty="0">
                <a:latin typeface="Times New Roman" panose="02020603050405020304" pitchFamily="18" charset="0"/>
                <a:cs typeface="Times New Roman" panose="02020603050405020304" pitchFamily="18" charset="0"/>
              </a:rPr>
              <a:t>）这一特色</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典型例子</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Windows 2000</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Oracle 7</a:t>
            </a:r>
          </a:p>
        </p:txBody>
      </p:sp>
      <p:pic>
        <p:nvPicPr>
          <p:cNvPr id="6" name="Voic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8776" y="3357563"/>
            <a:ext cx="406400" cy="406400"/>
          </a:xfrm>
          <a:prstGeom prst="rect">
            <a:avLst/>
          </a:prstGeom>
        </p:spPr>
      </p:pic>
    </p:spTree>
    <p:extLst>
      <p:ext uri="{BB962C8B-B14F-4D97-AF65-F5344CB8AC3E}">
        <p14:creationId xmlns:p14="http://schemas.microsoft.com/office/powerpoint/2010/main" val="1948664083"/>
      </p:ext>
    </p:extLst>
  </p:cSld>
  <p:clrMapOvr>
    <a:masterClrMapping/>
  </p:clrMapOvr>
  <mc:AlternateContent xmlns:mc="http://schemas.openxmlformats.org/markup-compatibility/2006" xmlns:p14="http://schemas.microsoft.com/office/powerpoint/2010/main">
    <mc:Choice Requires="p14">
      <p:transition p14:dur="10" advTm="41000"/>
    </mc:Choice>
    <mc:Fallback xmlns="">
      <p:transition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178" fill="hold"/>
                                        <p:tgtEl>
                                          <p:spTgt spid="6"/>
                                        </p:tgtEl>
                                      </p:cBhvr>
                                    </p:cmd>
                                  </p:childTnLst>
                                </p:cTn>
                              </p:par>
                              <p:par>
                                <p:cTn id="7" presetID="10" presetClass="entr" presetSubtype="0" fill="hold" grpId="0" nodeType="withEffect">
                                  <p:stCondLst>
                                    <p:cond delay="0"/>
                                  </p:stCondLst>
                                  <p:iterate type="lt">
                                    <p:tmPct val="3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2400"/>
                                  </p:stCondLst>
                                  <p:iterate type="lt">
                                    <p:tmPct val="18077"/>
                                  </p:iterate>
                                  <p:childTnLst>
                                    <p:set>
                                      <p:cBhvr>
                                        <p:cTn id="11" dur="1" fill="hold">
                                          <p:stCondLst>
                                            <p:cond delay="0"/>
                                          </p:stCondLst>
                                        </p:cTn>
                                        <p:tgtEl>
                                          <p:spTgt spid="7"/>
                                        </p:tgtEl>
                                        <p:attrNameLst>
                                          <p:attrName>style.visibility</p:attrName>
                                        </p:attrNameLst>
                                      </p:cBhvr>
                                      <p:to>
                                        <p:strVal val="visible"/>
                                      </p:to>
                                    </p:set>
                                    <p:animEffect transition="in" filter="fade">
                                      <p:cBhvr>
                                        <p:cTn id="12" dur="1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bldLst>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安全标准简介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B1</a:t>
            </a:r>
            <a:r>
              <a:rPr lang="zh-CN" altLang="en-US" sz="2400" b="1" dirty="0">
                <a:latin typeface="Times New Roman" panose="02020603050405020304" pitchFamily="18" charset="0"/>
              </a:rPr>
              <a:t>级</a:t>
            </a: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385481"/>
            <a:ext cx="9217024" cy="347787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标记</a:t>
            </a:r>
            <a:r>
              <a:rPr lang="zh-CN" altLang="en-US" sz="2000" dirty="0">
                <a:latin typeface="Times New Roman" panose="02020603050405020304" pitchFamily="18" charset="0"/>
                <a:cs typeface="Times New Roman" panose="02020603050405020304" pitchFamily="18" charset="0"/>
              </a:rPr>
              <a:t>安全保护。“安全”（</a:t>
            </a:r>
            <a:r>
              <a:rPr lang="en-US" altLang="zh-CN" sz="2000" dirty="0">
                <a:latin typeface="Times New Roman" panose="02020603050405020304" pitchFamily="18" charset="0"/>
                <a:cs typeface="Times New Roman" panose="02020603050405020304" pitchFamily="18" charset="0"/>
              </a:rPr>
              <a:t>Security</a:t>
            </a:r>
            <a:r>
              <a:rPr lang="zh-CN" altLang="en-US" sz="2000" dirty="0">
                <a:latin typeface="Times New Roman" panose="02020603050405020304" pitchFamily="18" charset="0"/>
                <a:cs typeface="Times New Roman" panose="02020603050405020304" pitchFamily="18" charset="0"/>
              </a:rPr>
              <a:t>）或“可信的” （</a:t>
            </a:r>
            <a:r>
              <a:rPr lang="en-US" altLang="zh-CN" sz="2000" dirty="0">
                <a:latin typeface="Times New Roman" panose="02020603050405020304" pitchFamily="18" charset="0"/>
                <a:cs typeface="Times New Roman" panose="02020603050405020304" pitchFamily="18" charset="0"/>
              </a:rPr>
              <a:t>Trusted</a:t>
            </a:r>
            <a:r>
              <a:rPr lang="zh-CN" altLang="en-US" sz="2000" dirty="0">
                <a:latin typeface="Times New Roman" panose="02020603050405020304" pitchFamily="18" charset="0"/>
                <a:cs typeface="Times New Roman" panose="02020603050405020304" pitchFamily="18" charset="0"/>
              </a:rPr>
              <a:t>）产品。</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对系统的数据加以标记，对标记的主体和客体实施强制存取控制（</a:t>
            </a:r>
            <a:r>
              <a:rPr lang="en-US" altLang="zh-CN" sz="2000" dirty="0">
                <a:latin typeface="Times New Roman" panose="02020603050405020304" pitchFamily="18" charset="0"/>
                <a:cs typeface="Times New Roman" panose="02020603050405020304" pitchFamily="18" charset="0"/>
              </a:rPr>
              <a:t>MAC</a:t>
            </a:r>
            <a:r>
              <a:rPr lang="zh-CN" altLang="en-US" sz="2000" dirty="0">
                <a:latin typeface="Times New Roman" panose="02020603050405020304" pitchFamily="18" charset="0"/>
                <a:cs typeface="Times New Roman" panose="02020603050405020304" pitchFamily="18" charset="0"/>
              </a:rPr>
              <a:t>）、审计等安全机制</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B1</a:t>
            </a:r>
            <a:r>
              <a:rPr lang="zh-CN" altLang="en-US" sz="2000" dirty="0">
                <a:latin typeface="Times New Roman" panose="02020603050405020304" pitchFamily="18" charset="0"/>
                <a:cs typeface="Times New Roman" panose="02020603050405020304" pitchFamily="18" charset="0"/>
              </a:rPr>
              <a:t>级典型例子</a:t>
            </a: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操作系统</a:t>
            </a:r>
            <a:r>
              <a:rPr lang="zh-CN" altLang="en-US" sz="2000" dirty="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惠</a:t>
            </a:r>
            <a:r>
              <a:rPr lang="zh-CN" altLang="en-US" sz="2000" dirty="0">
                <a:latin typeface="Times New Roman" panose="02020603050405020304" pitchFamily="18" charset="0"/>
                <a:cs typeface="Times New Roman" panose="02020603050405020304" pitchFamily="18" charset="0"/>
              </a:rPr>
              <a:t>普公司的</a:t>
            </a:r>
            <a:r>
              <a:rPr lang="en-US" altLang="zh-CN" sz="2000" dirty="0">
                <a:latin typeface="Times New Roman" panose="02020603050405020304" pitchFamily="18" charset="0"/>
                <a:cs typeface="Times New Roman" panose="02020603050405020304" pitchFamily="18" charset="0"/>
              </a:rPr>
              <a:t>HP-UX BLS release 9.09+ </a:t>
            </a: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数据库</a:t>
            </a:r>
            <a:endParaRPr lang="zh-CN" altLang="en-US" sz="2000" dirty="0">
              <a:latin typeface="Times New Roman" panose="02020603050405020304" pitchFamily="18" charset="0"/>
              <a:cs typeface="Times New Roman" panose="02020603050405020304" pitchFamily="18" charset="0"/>
            </a:endParaRPr>
          </a:p>
          <a:p>
            <a:pPr marL="457200" indent="457200" eaLnBrk="1" hangingPunct="1">
              <a:spcBef>
                <a:spcPct val="50000"/>
              </a:spcBef>
              <a:buSzTx/>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Oracle</a:t>
            </a:r>
            <a:r>
              <a:rPr lang="zh-CN" altLang="en-US" sz="2000" dirty="0">
                <a:latin typeface="Times New Roman" panose="02020603050405020304" pitchFamily="18" charset="0"/>
                <a:cs typeface="Times New Roman" panose="02020603050405020304" pitchFamily="18" charset="0"/>
              </a:rPr>
              <a:t>公司的</a:t>
            </a:r>
            <a:r>
              <a:rPr lang="en-US" altLang="zh-CN" sz="2000" dirty="0">
                <a:latin typeface="Times New Roman" panose="02020603050405020304" pitchFamily="18" charset="0"/>
                <a:cs typeface="Times New Roman" panose="02020603050405020304" pitchFamily="18" charset="0"/>
              </a:rPr>
              <a:t>Trusted Oracle 7</a:t>
            </a:r>
          </a:p>
          <a:p>
            <a:pPr marL="457200" indent="457200" eaLnBrk="1" hangingPunct="1">
              <a:spcBef>
                <a:spcPct val="50000"/>
              </a:spcBef>
              <a:buSzTx/>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Sybase</a:t>
            </a:r>
            <a:r>
              <a:rPr lang="zh-CN" altLang="en-US" sz="2000" dirty="0">
                <a:latin typeface="Times New Roman" panose="02020603050405020304" pitchFamily="18" charset="0"/>
                <a:cs typeface="Times New Roman" panose="02020603050405020304" pitchFamily="18" charset="0"/>
              </a:rPr>
              <a:t>公司的</a:t>
            </a:r>
            <a:r>
              <a:rPr lang="en-US" altLang="zh-CN" sz="2000" dirty="0">
                <a:latin typeface="Times New Roman" panose="02020603050405020304" pitchFamily="18" charset="0"/>
                <a:cs typeface="Times New Roman" panose="02020603050405020304" pitchFamily="18" charset="0"/>
              </a:rPr>
              <a:t>Secure SQL Server version 11.0.6</a:t>
            </a:r>
          </a:p>
        </p:txBody>
      </p:sp>
      <p:pic>
        <p:nvPicPr>
          <p:cNvPr id="5" name="Voic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3208908"/>
            <a:ext cx="406400" cy="406400"/>
          </a:xfrm>
          <a:prstGeom prst="rect">
            <a:avLst/>
          </a:prstGeom>
        </p:spPr>
      </p:pic>
    </p:spTree>
    <p:extLst>
      <p:ext uri="{BB962C8B-B14F-4D97-AF65-F5344CB8AC3E}">
        <p14:creationId xmlns:p14="http://schemas.microsoft.com/office/powerpoint/2010/main" val="3285393775"/>
      </p:ext>
    </p:extLst>
  </p:cSld>
  <p:clrMapOvr>
    <a:masterClrMapping/>
  </p:clrMapOvr>
  <mc:AlternateContent xmlns:mc="http://schemas.openxmlformats.org/markup-compatibility/2006" xmlns:p14="http://schemas.microsoft.com/office/powerpoint/2010/main">
    <mc:Choice Requires="p14">
      <p:transition p14:dur="10" advTm="41000"/>
    </mc:Choice>
    <mc:Fallback xmlns="">
      <p:transition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523" fill="hold"/>
                                        <p:tgtEl>
                                          <p:spTgt spid="5"/>
                                        </p:tgtEl>
                                      </p:cBhvr>
                                    </p:cmd>
                                  </p:childTnLst>
                                </p:cTn>
                              </p:par>
                              <p:par>
                                <p:cTn id="7" presetID="10" presetClass="entr" presetSubtype="0" fill="hold" grpId="0" nodeType="withEffect">
                                  <p:stCondLst>
                                    <p:cond delay="0"/>
                                  </p:stCondLst>
                                  <p:iterate type="lt">
                                    <p:tmPct val="3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2400"/>
                                  </p:stCondLst>
                                  <p:iterate type="lt">
                                    <p:tmPct val="18077"/>
                                  </p:iterate>
                                  <p:childTnLst>
                                    <p:set>
                                      <p:cBhvr>
                                        <p:cTn id="11" dur="1" fill="hold">
                                          <p:stCondLst>
                                            <p:cond delay="0"/>
                                          </p:stCondLst>
                                        </p:cTn>
                                        <p:tgtEl>
                                          <p:spTgt spid="7"/>
                                        </p:tgtEl>
                                        <p:attrNameLst>
                                          <p:attrName>style.visibility</p:attrName>
                                        </p:attrNameLst>
                                      </p:cBhvr>
                                      <p:to>
                                        <p:strVal val="visible"/>
                                      </p:to>
                                    </p:set>
                                    <p:animEffect transition="in" filter="fade">
                                      <p:cBhvr>
                                        <p:cTn id="12" dur="1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安全标准简介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B2</a:t>
            </a:r>
            <a:r>
              <a:rPr lang="zh-CN" altLang="en-US" sz="2400" b="1" dirty="0">
                <a:latin typeface="Times New Roman" panose="02020603050405020304" pitchFamily="18" charset="0"/>
              </a:rPr>
              <a:t>级</a:t>
            </a: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385481"/>
            <a:ext cx="9217024"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结构化</a:t>
            </a:r>
            <a:r>
              <a:rPr lang="zh-CN" altLang="en-US" sz="2000" dirty="0">
                <a:latin typeface="Times New Roman" panose="02020603050405020304" pitchFamily="18" charset="0"/>
                <a:cs typeface="Times New Roman" panose="02020603050405020304" pitchFamily="18" charset="0"/>
              </a:rPr>
              <a:t>保护</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建立形式化的安全策略模型并对系统内的所有主体和客体实施</a:t>
            </a:r>
            <a:r>
              <a:rPr lang="en-US" altLang="zh-CN" sz="2000" dirty="0">
                <a:latin typeface="Times New Roman" panose="02020603050405020304" pitchFamily="18" charset="0"/>
                <a:cs typeface="Times New Roman" panose="02020603050405020304" pitchFamily="18" charset="0"/>
              </a:rPr>
              <a:t>DAC</a:t>
            </a:r>
            <a:r>
              <a:rPr lang="zh-CN" altLang="en-US" sz="2000" dirty="0">
                <a:latin typeface="Times New Roman" panose="02020603050405020304" pitchFamily="18" charset="0"/>
                <a:cs typeface="Times New Roman" panose="02020603050405020304" pitchFamily="18" charset="0"/>
              </a:rPr>
              <a:t>和</a:t>
            </a:r>
            <a:r>
              <a:rPr lang="en-US" altLang="zh-CN" sz="2000" dirty="0" smtClean="0">
                <a:latin typeface="Times New Roman" panose="02020603050405020304" pitchFamily="18" charset="0"/>
                <a:cs typeface="Times New Roman" panose="02020603050405020304" pitchFamily="18" charset="0"/>
              </a:rPr>
              <a:t>MAC</a:t>
            </a:r>
            <a:endParaRPr lang="en-US" altLang="zh-CN"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066916" y="229790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B3</a:t>
            </a:r>
            <a:r>
              <a:rPr lang="zh-CN" altLang="en-US" sz="2400" b="1" dirty="0">
                <a:latin typeface="Times New Roman" panose="02020603050405020304" pitchFamily="18" charset="0"/>
              </a:rPr>
              <a:t>级</a:t>
            </a:r>
          </a:p>
        </p:txBody>
      </p:sp>
      <p:sp>
        <p:nvSpPr>
          <p:cNvPr id="9"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2778021"/>
            <a:ext cx="9217024" cy="116955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安全域</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该级的</a:t>
            </a:r>
            <a:r>
              <a:rPr lang="en-US" altLang="zh-CN" sz="2000" dirty="0">
                <a:latin typeface="Times New Roman" panose="02020603050405020304" pitchFamily="18" charset="0"/>
                <a:cs typeface="Times New Roman" panose="02020603050405020304" pitchFamily="18" charset="0"/>
              </a:rPr>
              <a:t>TCB</a:t>
            </a:r>
            <a:r>
              <a:rPr lang="zh-CN" altLang="en-US" sz="2000" dirty="0">
                <a:latin typeface="Times New Roman" panose="02020603050405020304" pitchFamily="18" charset="0"/>
                <a:cs typeface="Times New Roman" panose="02020603050405020304" pitchFamily="18" charset="0"/>
              </a:rPr>
              <a:t>必须满足访问监控器的要求，审计跟踪能力更强，并提供系统恢复过程</a:t>
            </a:r>
          </a:p>
        </p:txBody>
      </p:sp>
      <p:sp>
        <p:nvSpPr>
          <p:cNvPr id="10" name="文本框 9"/>
          <p:cNvSpPr txBox="1"/>
          <p:nvPr/>
        </p:nvSpPr>
        <p:spPr>
          <a:xfrm>
            <a:off x="1130970" y="3998226"/>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A1</a:t>
            </a:r>
            <a:r>
              <a:rPr lang="zh-CN" altLang="en-US" sz="2400" b="1" dirty="0">
                <a:latin typeface="Times New Roman" panose="02020603050405020304" pitchFamily="18" charset="0"/>
              </a:rPr>
              <a:t>级</a:t>
            </a:r>
          </a:p>
        </p:txBody>
      </p:sp>
      <p:sp>
        <p:nvSpPr>
          <p:cNvPr id="11"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517806" y="4478338"/>
            <a:ext cx="9217024" cy="707886"/>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验证</a:t>
            </a:r>
            <a:r>
              <a:rPr lang="zh-CN" altLang="en-US" sz="2000" dirty="0">
                <a:latin typeface="Times New Roman" panose="02020603050405020304" pitchFamily="18" charset="0"/>
                <a:cs typeface="Times New Roman" panose="02020603050405020304" pitchFamily="18" charset="0"/>
              </a:rPr>
              <a:t>设计，即提供</a:t>
            </a:r>
            <a:r>
              <a:rPr lang="en-US" altLang="zh-CN" sz="2000" dirty="0">
                <a:latin typeface="Times New Roman" panose="02020603050405020304" pitchFamily="18" charset="0"/>
                <a:cs typeface="Times New Roman" panose="02020603050405020304" pitchFamily="18" charset="0"/>
              </a:rPr>
              <a:t>B3</a:t>
            </a:r>
            <a:r>
              <a:rPr lang="zh-CN" altLang="en-US" sz="2000" dirty="0">
                <a:latin typeface="Times New Roman" panose="02020603050405020304" pitchFamily="18" charset="0"/>
                <a:cs typeface="Times New Roman" panose="02020603050405020304" pitchFamily="18" charset="0"/>
              </a:rPr>
              <a:t>级保护的同时给出系统的形式化设计说明和验证以确信各安全保护真正实现。</a:t>
            </a:r>
          </a:p>
        </p:txBody>
      </p:sp>
      <p:pic>
        <p:nvPicPr>
          <p:cNvPr id="6" name="Voic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3243786"/>
            <a:ext cx="406400" cy="406400"/>
          </a:xfrm>
          <a:prstGeom prst="rect">
            <a:avLst/>
          </a:prstGeom>
        </p:spPr>
      </p:pic>
    </p:spTree>
    <p:extLst>
      <p:ext uri="{BB962C8B-B14F-4D97-AF65-F5344CB8AC3E}">
        <p14:creationId xmlns:p14="http://schemas.microsoft.com/office/powerpoint/2010/main" val="3468897918"/>
      </p:ext>
    </p:extLst>
  </p:cSld>
  <p:clrMapOvr>
    <a:masterClrMapping/>
  </p:clrMapOvr>
  <mc:AlternateContent xmlns:mc="http://schemas.openxmlformats.org/markup-compatibility/2006" xmlns:p14="http://schemas.microsoft.com/office/powerpoint/2010/main">
    <mc:Choice Requires="p14">
      <p:transition p14:dur="10" advTm="45000"/>
    </mc:Choice>
    <mc:Fallback xmlns="">
      <p:transition advTm="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762" fill="hold"/>
                                        <p:tgtEl>
                                          <p:spTgt spid="6"/>
                                        </p:tgtEl>
                                      </p:cBhvr>
                                    </p:cmd>
                                  </p:childTnLst>
                                </p:cTn>
                              </p:par>
                              <p:par>
                                <p:cTn id="7" presetID="10" presetClass="entr" presetSubtype="0" fill="hold" grpId="0" nodeType="withEffect">
                                  <p:stCondLst>
                                    <p:cond delay="0"/>
                                  </p:stCondLst>
                                  <p:iterate type="lt">
                                    <p:tmPct val="3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2400"/>
                                  </p:stCondLst>
                                  <p:iterate type="lt">
                                    <p:tmPct val="18077"/>
                                  </p:iterate>
                                  <p:childTnLst>
                                    <p:set>
                                      <p:cBhvr>
                                        <p:cTn id="11" dur="1" fill="hold">
                                          <p:stCondLst>
                                            <p:cond delay="0"/>
                                          </p:stCondLst>
                                        </p:cTn>
                                        <p:tgtEl>
                                          <p:spTgt spid="7"/>
                                        </p:tgtEl>
                                        <p:attrNameLst>
                                          <p:attrName>style.visibility</p:attrName>
                                        </p:attrNameLst>
                                      </p:cBhvr>
                                      <p:to>
                                        <p:strVal val="visible"/>
                                      </p:to>
                                    </p:set>
                                    <p:animEffect transition="in" filter="fade">
                                      <p:cBhvr>
                                        <p:cTn id="12" dur="1100"/>
                                        <p:tgtEl>
                                          <p:spTgt spid="7"/>
                                        </p:tgtEl>
                                      </p:cBhvr>
                                    </p:animEffect>
                                  </p:childTnLst>
                                </p:cTn>
                              </p:par>
                              <p:par>
                                <p:cTn id="13" presetID="10" presetClass="entr" presetSubtype="0" fill="hold" grpId="0" nodeType="withEffect">
                                  <p:stCondLst>
                                    <p:cond delay="11600"/>
                                  </p:stCondLst>
                                  <p:iterate type="lt">
                                    <p:tmPct val="30000"/>
                                  </p:iterate>
                                  <p:childTnLst>
                                    <p:set>
                                      <p:cBhvr>
                                        <p:cTn id="14" dur="1" fill="hold">
                                          <p:stCondLst>
                                            <p:cond delay="0"/>
                                          </p:stCondLst>
                                        </p:cTn>
                                        <p:tgtEl>
                                          <p:spTgt spid="8"/>
                                        </p:tgtEl>
                                        <p:attrNameLst>
                                          <p:attrName>style.visibility</p:attrName>
                                        </p:attrNameLst>
                                      </p:cBhvr>
                                      <p:to>
                                        <p:strVal val="visible"/>
                                      </p:to>
                                    </p:set>
                                    <p:animEffect transition="in" filter="fade">
                                      <p:cBhvr>
                                        <p:cTn id="15" dur="1500"/>
                                        <p:tgtEl>
                                          <p:spTgt spid="8"/>
                                        </p:tgtEl>
                                      </p:cBhvr>
                                    </p:animEffect>
                                  </p:childTnLst>
                                </p:cTn>
                              </p:par>
                              <p:par>
                                <p:cTn id="16" presetID="10" presetClass="entr" presetSubtype="0" fill="hold" grpId="0" nodeType="withEffect">
                                  <p:stCondLst>
                                    <p:cond delay="14200"/>
                                  </p:stCondLst>
                                  <p:iterate type="lt">
                                    <p:tmPct val="25641"/>
                                  </p:iterate>
                                  <p:childTnLst>
                                    <p:set>
                                      <p:cBhvr>
                                        <p:cTn id="17" dur="1" fill="hold">
                                          <p:stCondLst>
                                            <p:cond delay="0"/>
                                          </p:stCondLst>
                                        </p:cTn>
                                        <p:tgtEl>
                                          <p:spTgt spid="9"/>
                                        </p:tgtEl>
                                        <p:attrNameLst>
                                          <p:attrName>style.visibility</p:attrName>
                                        </p:attrNameLst>
                                      </p:cBhvr>
                                      <p:to>
                                        <p:strVal val="visible"/>
                                      </p:to>
                                    </p:set>
                                    <p:animEffect transition="in" filter="fade">
                                      <p:cBhvr>
                                        <p:cTn id="18" dur="1100"/>
                                        <p:tgtEl>
                                          <p:spTgt spid="9"/>
                                        </p:tgtEl>
                                      </p:cBhvr>
                                    </p:animEffect>
                                  </p:childTnLst>
                                </p:cTn>
                              </p:par>
                              <p:par>
                                <p:cTn id="19" presetID="10" presetClass="entr" presetSubtype="0" fill="hold" grpId="0" nodeType="withEffect">
                                  <p:stCondLst>
                                    <p:cond delay="26900"/>
                                  </p:stCondLst>
                                  <p:iterate type="lt">
                                    <p:tmPct val="30000"/>
                                  </p:iterate>
                                  <p:childTnLst>
                                    <p:set>
                                      <p:cBhvr>
                                        <p:cTn id="20" dur="1" fill="hold">
                                          <p:stCondLst>
                                            <p:cond delay="0"/>
                                          </p:stCondLst>
                                        </p:cTn>
                                        <p:tgtEl>
                                          <p:spTgt spid="10"/>
                                        </p:tgtEl>
                                        <p:attrNameLst>
                                          <p:attrName>style.visibility</p:attrName>
                                        </p:attrNameLst>
                                      </p:cBhvr>
                                      <p:to>
                                        <p:strVal val="visible"/>
                                      </p:to>
                                    </p:set>
                                    <p:animEffect transition="in" filter="fade">
                                      <p:cBhvr>
                                        <p:cTn id="21" dur="1500"/>
                                        <p:tgtEl>
                                          <p:spTgt spid="10"/>
                                        </p:tgtEl>
                                      </p:cBhvr>
                                    </p:animEffect>
                                  </p:childTnLst>
                                </p:cTn>
                              </p:par>
                              <p:par>
                                <p:cTn id="22" presetID="10" presetClass="entr" presetSubtype="0" fill="hold" grpId="0" nodeType="withEffect">
                                  <p:stCondLst>
                                    <p:cond delay="30400"/>
                                  </p:stCondLst>
                                  <p:iterate type="lt">
                                    <p:tmPct val="18077"/>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11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6"/>
                </p:tgtEl>
              </p:cMediaNode>
            </p:audio>
          </p:childTnLst>
        </p:cTn>
      </p:par>
    </p:tnLst>
    <p:bldLst>
      <p:bldP spid="4" grpId="0"/>
      <p:bldP spid="7" grpId="0"/>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安全标准简介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CC</a:t>
            </a:r>
            <a:endParaRPr lang="zh-CN" altLang="en-US" sz="2400" b="1" dirty="0">
              <a:latin typeface="Times New Roman" panose="02020603050405020304" pitchFamily="18" charset="0"/>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385481"/>
            <a:ext cx="9217024" cy="178510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提出国际公认的表述信息技术安全性的结构</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把信息产品的安全要求分为</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安全功能要求</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安全保证要求</a:t>
            </a:r>
          </a:p>
        </p:txBody>
      </p:sp>
      <p:pic>
        <p:nvPicPr>
          <p:cNvPr id="5" name="Voic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8736" y="3332163"/>
            <a:ext cx="406400" cy="406400"/>
          </a:xfrm>
          <a:prstGeom prst="rect">
            <a:avLst/>
          </a:prstGeom>
        </p:spPr>
      </p:pic>
    </p:spTree>
    <p:extLst>
      <p:ext uri="{BB962C8B-B14F-4D97-AF65-F5344CB8AC3E}">
        <p14:creationId xmlns:p14="http://schemas.microsoft.com/office/powerpoint/2010/main" val="2353120178"/>
      </p:ext>
    </p:extLst>
  </p:cSld>
  <p:clrMapOvr>
    <a:masterClrMapping/>
  </p:clrMapOvr>
  <mc:AlternateContent xmlns:mc="http://schemas.openxmlformats.org/markup-compatibility/2006" xmlns:p14="http://schemas.microsoft.com/office/powerpoint/2010/main">
    <mc:Choice Requires="p14">
      <p:transition p14:dur="10" advTm="16000"/>
    </mc:Choice>
    <mc:Fallback xmlns="">
      <p:transition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863" fill="hold"/>
                                        <p:tgtEl>
                                          <p:spTgt spid="5"/>
                                        </p:tgtEl>
                                      </p:cBhvr>
                                    </p:cmd>
                                  </p:childTnLst>
                                </p:cTn>
                              </p:par>
                              <p:par>
                                <p:cTn id="7" presetID="10" presetClass="entr" presetSubtype="0" fill="hold" grpId="0" nodeType="withEffect">
                                  <p:stCondLst>
                                    <p:cond delay="0"/>
                                  </p:stCondLst>
                                  <p:iterate type="lt">
                                    <p:tmPct val="3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2400"/>
                                  </p:stCondLst>
                                  <p:iterate type="lt">
                                    <p:tmPct val="24459"/>
                                  </p:iterate>
                                  <p:childTnLst>
                                    <p:set>
                                      <p:cBhvr>
                                        <p:cTn id="11" dur="1" fill="hold">
                                          <p:stCondLst>
                                            <p:cond delay="0"/>
                                          </p:stCondLst>
                                        </p:cTn>
                                        <p:tgtEl>
                                          <p:spTgt spid="7"/>
                                        </p:tgtEl>
                                        <p:attrNameLst>
                                          <p:attrName>style.visibility</p:attrName>
                                        </p:attrNameLst>
                                      </p:cBhvr>
                                      <p:to>
                                        <p:strVal val="visible"/>
                                      </p:to>
                                    </p:set>
                                    <p:animEffect transition="in" filter="fade">
                                      <p:cBhvr>
                                        <p:cTn id="12" dur="1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安全标准简介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CC</a:t>
            </a:r>
            <a:r>
              <a:rPr lang="zh-CN" altLang="en-US" sz="2400" b="1" dirty="0">
                <a:latin typeface="Times New Roman" panose="02020603050405020304" pitchFamily="18" charset="0"/>
              </a:rPr>
              <a:t>文本组成</a:t>
            </a: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385481"/>
            <a:ext cx="9217024"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简介和一般模型</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有关术语、基本概念和一般模型以及与评估有关的一些框架</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安全功能要求</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列出了一系列类、子类和组件</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安全保证要求</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列出了一系列保证类、子类和组件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提出了评估保证级</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EAL</a:t>
            </a:r>
            <a:r>
              <a:rPr lang="zh-CN" altLang="en-US" sz="2000" dirty="0">
                <a:latin typeface="Times New Roman" panose="02020603050405020304" pitchFamily="18" charset="0"/>
                <a:cs typeface="Times New Roman" panose="02020603050405020304" pitchFamily="18" charset="0"/>
              </a:rPr>
              <a:t>），从</a:t>
            </a:r>
            <a:r>
              <a:rPr lang="en-US" altLang="zh-CN" sz="2000" dirty="0">
                <a:latin typeface="Times New Roman" panose="02020603050405020304" pitchFamily="18" charset="0"/>
                <a:cs typeface="Times New Roman" panose="02020603050405020304" pitchFamily="18" charset="0"/>
              </a:rPr>
              <a:t>EAL1</a:t>
            </a:r>
            <a:r>
              <a:rPr lang="zh-CN" altLang="en-US" sz="2000" dirty="0">
                <a:latin typeface="Times New Roman" panose="02020603050405020304" pitchFamily="18" charset="0"/>
                <a:cs typeface="Times New Roman" panose="02020603050405020304" pitchFamily="18" charset="0"/>
              </a:rPr>
              <a:t>至</a:t>
            </a:r>
            <a:r>
              <a:rPr lang="en-US" altLang="zh-CN" sz="2000" dirty="0">
                <a:latin typeface="Times New Roman" panose="02020603050405020304" pitchFamily="18" charset="0"/>
                <a:cs typeface="Times New Roman" panose="02020603050405020304" pitchFamily="18" charset="0"/>
              </a:rPr>
              <a:t>EAL7</a:t>
            </a:r>
            <a:r>
              <a:rPr lang="zh-CN" altLang="en-US" sz="2000" dirty="0">
                <a:latin typeface="Times New Roman" panose="02020603050405020304" pitchFamily="18" charset="0"/>
                <a:cs typeface="Times New Roman" panose="02020603050405020304" pitchFamily="18" charset="0"/>
              </a:rPr>
              <a:t>共分为七级</a:t>
            </a:r>
          </a:p>
        </p:txBody>
      </p:sp>
      <p:pic>
        <p:nvPicPr>
          <p:cNvPr id="6" name="Voic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3225800"/>
            <a:ext cx="406400" cy="406400"/>
          </a:xfrm>
          <a:prstGeom prst="rect">
            <a:avLst/>
          </a:prstGeom>
        </p:spPr>
      </p:pic>
    </p:spTree>
    <p:extLst>
      <p:ext uri="{BB962C8B-B14F-4D97-AF65-F5344CB8AC3E}">
        <p14:creationId xmlns:p14="http://schemas.microsoft.com/office/powerpoint/2010/main" val="1472339946"/>
      </p:ext>
    </p:extLst>
  </p:cSld>
  <p:clrMapOvr>
    <a:masterClrMapping/>
  </p:clrMapOvr>
  <mc:AlternateContent xmlns:mc="http://schemas.openxmlformats.org/markup-compatibility/2006" xmlns:p14="http://schemas.microsoft.com/office/powerpoint/2010/main">
    <mc:Choice Requires="p14">
      <p:transition p14:dur="10" advTm="35000"/>
    </mc:Choice>
    <mc:Fallback xmlns="">
      <p:transition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862" fill="hold"/>
                                        <p:tgtEl>
                                          <p:spTgt spid="6"/>
                                        </p:tgtEl>
                                      </p:cBhvr>
                                    </p:cmd>
                                  </p:childTnLst>
                                </p:cTn>
                              </p:par>
                              <p:par>
                                <p:cTn id="7" presetID="10" presetClass="entr" presetSubtype="0" fill="hold" grpId="0" nodeType="withEffect">
                                  <p:stCondLst>
                                    <p:cond delay="0"/>
                                  </p:stCondLst>
                                  <p:iterate type="lt">
                                    <p:tmPct val="3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3500"/>
                                  </p:stCondLst>
                                  <p:iterate type="lt">
                                    <p:tmPct val="24459"/>
                                  </p:iterate>
                                  <p:childTnLst>
                                    <p:set>
                                      <p:cBhvr>
                                        <p:cTn id="11" dur="1" fill="hold">
                                          <p:stCondLst>
                                            <p:cond delay="0"/>
                                          </p:stCondLst>
                                        </p:cTn>
                                        <p:tgtEl>
                                          <p:spTgt spid="7"/>
                                        </p:tgtEl>
                                        <p:attrNameLst>
                                          <p:attrName>style.visibility</p:attrName>
                                        </p:attrNameLst>
                                      </p:cBhvr>
                                      <p:to>
                                        <p:strVal val="visible"/>
                                      </p:to>
                                    </p:set>
                                    <p:animEffect transition="in" filter="fade">
                                      <p:cBhvr>
                                        <p:cTn id="12" dur="1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7AF40F-BB5C-41A1-8A4E-C9632FAC7719}"/>
              </a:ext>
            </a:extLst>
          </p:cNvPr>
          <p:cNvSpPr txBox="1"/>
          <p:nvPr/>
        </p:nvSpPr>
        <p:spPr>
          <a:xfrm>
            <a:off x="4485520" y="241017"/>
            <a:ext cx="3220960" cy="584775"/>
          </a:xfrm>
          <a:prstGeom prst="rect">
            <a:avLst/>
          </a:prstGeom>
          <a:noFill/>
        </p:spPr>
        <p:txBody>
          <a:bodyPr wrap="square" rtlCol="0">
            <a:spAutoFit/>
          </a:bodyPr>
          <a:lstStyle/>
          <a:p>
            <a:r>
              <a:rPr lang="en-US" altLang="zh-CN" sz="3200" dirty="0" smtClean="0">
                <a:solidFill>
                  <a:schemeClr val="bg1"/>
                </a:solidFill>
                <a:latin typeface="Times New Roman" panose="02020603050405020304" pitchFamily="18" charset="0"/>
              </a:rPr>
              <a:t>§</a:t>
            </a:r>
            <a:r>
              <a:rPr lang="zh-CN" altLang="en-US" sz="3200" dirty="0" smtClean="0">
                <a:solidFill>
                  <a:schemeClr val="bg1"/>
                </a:solidFill>
                <a:latin typeface="华文行楷" panose="02010800040101010101" pitchFamily="2" charset="-122"/>
                <a:ea typeface="华文行楷" panose="02010800040101010101" pitchFamily="2" charset="-122"/>
              </a:rPr>
              <a:t>本节回眸</a:t>
            </a:r>
            <a:endParaRPr lang="zh-CN" altLang="en-US" sz="3200" dirty="0">
              <a:solidFill>
                <a:schemeClr val="bg1"/>
              </a:solidFill>
              <a:latin typeface="华文行楷" panose="02010800040101010101" pitchFamily="2" charset="-122"/>
              <a:ea typeface="华文行楷" panose="02010800040101010101" pitchFamily="2" charset="-122"/>
            </a:endParaRPr>
          </a:p>
        </p:txBody>
      </p:sp>
      <p:grpSp>
        <p:nvGrpSpPr>
          <p:cNvPr id="3" name="组合 2"/>
          <p:cNvGrpSpPr/>
          <p:nvPr/>
        </p:nvGrpSpPr>
        <p:grpSpPr>
          <a:xfrm>
            <a:off x="3496142" y="1993577"/>
            <a:ext cx="5135582" cy="2808312"/>
            <a:chOff x="3496142" y="1993577"/>
            <a:chExt cx="5135582" cy="2808312"/>
          </a:xfrm>
        </p:grpSpPr>
        <p:sp>
          <p:nvSpPr>
            <p:cNvPr id="5" name="任意多边形: 形状 7">
              <a:extLst>
                <a:ext uri="{FF2B5EF4-FFF2-40B4-BE49-F238E27FC236}">
                  <a16:creationId xmlns:a16="http://schemas.microsoft.com/office/drawing/2014/main" id="{BD9CB990-13E2-42A0-81A3-7AAEBE5F15D0}"/>
                </a:ext>
              </a:extLst>
            </p:cNvPr>
            <p:cNvSpPr/>
            <p:nvPr/>
          </p:nvSpPr>
          <p:spPr>
            <a:xfrm flipV="1">
              <a:off x="4084870" y="3399397"/>
              <a:ext cx="1072631" cy="900000"/>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Times New Roman" panose="02020603050405020304" pitchFamily="18" charset="0"/>
                <a:ea typeface="宋体" panose="02010600030101010101" pitchFamily="2" charset="-122"/>
              </a:endParaRPr>
            </a:p>
          </p:txBody>
        </p:sp>
        <p:sp>
          <p:nvSpPr>
            <p:cNvPr id="6" name="任意多边形: 形状 9">
              <a:extLst>
                <a:ext uri="{FF2B5EF4-FFF2-40B4-BE49-F238E27FC236}">
                  <a16:creationId xmlns:a16="http://schemas.microsoft.com/office/drawing/2014/main" id="{899DC2E1-8563-43F8-A3A6-F25B068CC762}"/>
                </a:ext>
              </a:extLst>
            </p:cNvPr>
            <p:cNvSpPr/>
            <p:nvPr/>
          </p:nvSpPr>
          <p:spPr>
            <a:xfrm>
              <a:off x="4084870" y="2499397"/>
              <a:ext cx="1072631" cy="900000"/>
            </a:xfrm>
            <a:custGeom>
              <a:avLst/>
              <a:gdLst>
                <a:gd name="connsiteX0" fmla="*/ 0 w 271118"/>
                <a:gd name="connsiteY0" fmla="*/ 1602098 h 1602098"/>
                <a:gd name="connsiteX1" fmla="*/ 135559 w 271118"/>
                <a:gd name="connsiteY1" fmla="*/ 1602098 h 1602098"/>
                <a:gd name="connsiteX2" fmla="*/ 135559 w 271118"/>
                <a:gd name="connsiteY2" fmla="*/ 0 h 1602098"/>
                <a:gd name="connsiteX3" fmla="*/ 271118 w 271118"/>
                <a:gd name="connsiteY3" fmla="*/ 0 h 1602098"/>
              </a:gdLst>
              <a:ahLst/>
              <a:cxnLst>
                <a:cxn ang="0">
                  <a:pos x="connsiteX0" y="connsiteY0"/>
                </a:cxn>
                <a:cxn ang="0">
                  <a:pos x="connsiteX1" y="connsiteY1"/>
                </a:cxn>
                <a:cxn ang="0">
                  <a:pos x="connsiteX2" y="connsiteY2"/>
                </a:cxn>
                <a:cxn ang="0">
                  <a:pos x="connsiteX3" y="connsiteY3"/>
                </a:cxn>
              </a:cxnLst>
              <a:rect l="l" t="t" r="r" b="b"/>
              <a:pathLst>
                <a:path w="271118" h="1602098">
                  <a:moveTo>
                    <a:pt x="0" y="1602098"/>
                  </a:moveTo>
                  <a:lnTo>
                    <a:pt x="135559" y="1602098"/>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637" tIns="760427" rIns="107638" bIns="760428" numCol="1" spcCol="1270" anchor="ctr" anchorCtr="0">
              <a:noAutofit/>
            </a:bodyPr>
            <a:lstStyle/>
            <a:p>
              <a:pPr marL="0" lvl="0" indent="0" algn="ctr" defTabSz="266700">
                <a:lnSpc>
                  <a:spcPct val="90000"/>
                </a:lnSpc>
                <a:spcBef>
                  <a:spcPct val="0"/>
                </a:spcBef>
                <a:spcAft>
                  <a:spcPct val="35000"/>
                </a:spcAft>
                <a:buNone/>
              </a:pPr>
              <a:endParaRPr lang="zh-CN" altLang="en-US" sz="600" b="1" kern="1200">
                <a:latin typeface="Times New Roman" panose="02020603050405020304" pitchFamily="18" charset="0"/>
                <a:ea typeface="宋体" panose="02010600030101010101" pitchFamily="2" charset="-122"/>
              </a:endParaRPr>
            </a:p>
          </p:txBody>
        </p:sp>
        <p:sp>
          <p:nvSpPr>
            <p:cNvPr id="7" name="任意多边形: 形状 18">
              <a:extLst>
                <a:ext uri="{FF2B5EF4-FFF2-40B4-BE49-F238E27FC236}">
                  <a16:creationId xmlns:a16="http://schemas.microsoft.com/office/drawing/2014/main" id="{EAA0F50C-8B96-4C4D-8916-94512BA0A5CD}"/>
                </a:ext>
              </a:extLst>
            </p:cNvPr>
            <p:cNvSpPr/>
            <p:nvPr/>
          </p:nvSpPr>
          <p:spPr>
            <a:xfrm>
              <a:off x="5147235" y="2241753"/>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latin typeface="Times New Roman" panose="02020603050405020304" pitchFamily="18" charset="0"/>
                  <a:ea typeface="宋体" panose="02010600030101010101" pitchFamily="2" charset="-122"/>
                </a:rPr>
                <a:t>数据库的不安全因素</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8" name="任意多边形: 形状 20">
              <a:extLst>
                <a:ext uri="{FF2B5EF4-FFF2-40B4-BE49-F238E27FC236}">
                  <a16:creationId xmlns:a16="http://schemas.microsoft.com/office/drawing/2014/main" id="{5FA6CFF9-5C99-4672-A614-93F0F11F7777}"/>
                </a:ext>
              </a:extLst>
            </p:cNvPr>
            <p:cNvSpPr/>
            <p:nvPr/>
          </p:nvSpPr>
          <p:spPr>
            <a:xfrm>
              <a:off x="5175340" y="4047397"/>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smtClean="0">
                  <a:solidFill>
                    <a:schemeClr val="tx1"/>
                  </a:solidFill>
                  <a:latin typeface="Times New Roman" panose="02020603050405020304" pitchFamily="18" charset="0"/>
                  <a:ea typeface="宋体" panose="02010600030101010101" pitchFamily="2" charset="-122"/>
                </a:rPr>
                <a:t>安全标准简介</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grpSp>
          <p:nvGrpSpPr>
            <p:cNvPr id="9" name="组合 8"/>
            <p:cNvGrpSpPr/>
            <p:nvPr/>
          </p:nvGrpSpPr>
          <p:grpSpPr>
            <a:xfrm>
              <a:off x="3496142" y="1993577"/>
              <a:ext cx="570889" cy="2808312"/>
              <a:chOff x="4583832" y="1977393"/>
              <a:chExt cx="709730" cy="3323815"/>
            </a:xfrm>
          </p:grpSpPr>
          <p:sp>
            <p:nvSpPr>
              <p:cNvPr id="10" name="任意多边形: 形状 17">
                <a:extLst>
                  <a:ext uri="{FF2B5EF4-FFF2-40B4-BE49-F238E27FC236}">
                    <a16:creationId xmlns:a16="http://schemas.microsoft.com/office/drawing/2014/main" id="{4F2B87D4-D960-4F9C-8C0D-46581EA3EFA3}"/>
                  </a:ext>
                </a:extLst>
              </p:cNvPr>
              <p:cNvSpPr/>
              <p:nvPr/>
            </p:nvSpPr>
            <p:spPr>
              <a:xfrm>
                <a:off x="4583832" y="1977393"/>
                <a:ext cx="709730" cy="3323815"/>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a:solidFill>
                  <a:srgbClr val="0071C1"/>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120000"/>
                  </a:lnSpc>
                  <a:spcBef>
                    <a:spcPct val="0"/>
                  </a:spcBef>
                  <a:spcAft>
                    <a:spcPct val="35000"/>
                  </a:spcAft>
                  <a:buNone/>
                </a:pP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11" name="文本框 10"/>
              <p:cNvSpPr txBox="1"/>
              <p:nvPr/>
            </p:nvSpPr>
            <p:spPr>
              <a:xfrm>
                <a:off x="4656578" y="2337138"/>
                <a:ext cx="432049" cy="2659193"/>
              </a:xfrm>
              <a:prstGeom prst="rect">
                <a:avLst/>
              </a:prstGeom>
              <a:noFill/>
            </p:spPr>
            <p:txBody>
              <a:bodyPr wrap="square" rtlCol="0">
                <a:spAutoFit/>
              </a:bodyPr>
              <a:lstStyle/>
              <a:p>
                <a:r>
                  <a:rPr lang="zh-CN" altLang="en-US" sz="2000" b="1" dirty="0" smtClean="0">
                    <a:latin typeface="Times New Roman" panose="02020603050405020304" pitchFamily="18" charset="0"/>
                  </a:rPr>
                  <a:t>本</a:t>
                </a:r>
                <a:endParaRPr lang="en-US" altLang="zh-CN" sz="2000" b="1" dirty="0" smtClean="0">
                  <a:latin typeface="Times New Roman" panose="02020603050405020304" pitchFamily="18" charset="0"/>
                </a:endParaRPr>
              </a:p>
              <a:p>
                <a:endParaRPr lang="en-US" altLang="zh-CN" sz="2000" b="1" dirty="0" smtClean="0">
                  <a:latin typeface="Times New Roman" panose="02020603050405020304" pitchFamily="18" charset="0"/>
                </a:endParaRPr>
              </a:p>
              <a:p>
                <a:r>
                  <a:rPr lang="zh-CN" altLang="en-US" sz="2000" b="1" dirty="0" smtClean="0">
                    <a:latin typeface="Times New Roman" panose="02020603050405020304" pitchFamily="18" charset="0"/>
                  </a:rPr>
                  <a:t>节</a:t>
                </a:r>
                <a:endParaRPr lang="en-US" altLang="zh-CN" sz="2000" b="1" dirty="0" smtClean="0">
                  <a:latin typeface="Times New Roman" panose="02020603050405020304" pitchFamily="18" charset="0"/>
                </a:endParaRPr>
              </a:p>
              <a:p>
                <a:endParaRPr lang="en-US" altLang="zh-CN" sz="2000" b="1" dirty="0">
                  <a:latin typeface="Times New Roman" panose="02020603050405020304" pitchFamily="18" charset="0"/>
                </a:endParaRPr>
              </a:p>
              <a:p>
                <a:r>
                  <a:rPr lang="zh-CN" altLang="en-US" sz="2000" b="1" dirty="0" smtClean="0">
                    <a:latin typeface="Times New Roman" panose="02020603050405020304" pitchFamily="18" charset="0"/>
                  </a:rPr>
                  <a:t>知</a:t>
                </a:r>
                <a:endParaRPr lang="en-US" altLang="zh-CN" sz="2000" b="1" dirty="0" smtClean="0">
                  <a:latin typeface="Times New Roman" panose="02020603050405020304" pitchFamily="18" charset="0"/>
                </a:endParaRPr>
              </a:p>
              <a:p>
                <a:endParaRPr lang="en-US" altLang="zh-CN" sz="2000" b="1" dirty="0" smtClean="0">
                  <a:latin typeface="Times New Roman" panose="02020603050405020304" pitchFamily="18" charset="0"/>
                </a:endParaRPr>
              </a:p>
              <a:p>
                <a:r>
                  <a:rPr lang="zh-CN" altLang="en-US" sz="2000" b="1" dirty="0" smtClean="0">
                    <a:latin typeface="Times New Roman" panose="02020603050405020304" pitchFamily="18" charset="0"/>
                  </a:rPr>
                  <a:t>识</a:t>
                </a:r>
              </a:p>
            </p:txBody>
          </p:sp>
        </p:grpSp>
      </p:grpSp>
      <p:pic>
        <p:nvPicPr>
          <p:cNvPr id="4" name="Voice16">
            <a:hlinkClick r:id="" action="ppaction://media"/>
          </p:cNvPr>
          <p:cNvPicPr>
            <a:picLocks noChangeAspect="1"/>
          </p:cNvPicPr>
          <p:nvPr>
            <a:audioFile r:link="rId1"/>
            <p:extLst>
              <p:ext uri="{DAA4B4D4-6D71-4841-9C94-3DE7FCFB9230}">
                <p14:media xmlns:p14="http://schemas.microsoft.com/office/powerpoint/2010/main" r:embed="rId2">
                  <p14:trim end="1078.0416"/>
                </p14:media>
              </p:ext>
            </p:extLst>
          </p:nvPr>
        </p:nvPicPr>
        <p:blipFill>
          <a:blip r:embed="rId4"/>
          <a:stretch>
            <a:fillRect/>
          </a:stretch>
        </p:blipFill>
        <p:spPr>
          <a:xfrm>
            <a:off x="-744760" y="3471274"/>
            <a:ext cx="406400" cy="406400"/>
          </a:xfrm>
          <a:prstGeom prst="rect">
            <a:avLst/>
          </a:prstGeom>
        </p:spPr>
      </p:pic>
      <p:sp>
        <p:nvSpPr>
          <p:cNvPr id="14"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2530408" y="5801096"/>
            <a:ext cx="7128792" cy="400110"/>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系统安全保护措施是否有效是数据库系统的主要技术指标之一</a:t>
            </a:r>
            <a:endParaRPr lang="zh-CN" altLang="en-US" sz="1800" dirty="0">
              <a:cs typeface="Times New Roman" panose="02020603050405020304" pitchFamily="18" charset="0"/>
            </a:endParaRPr>
          </a:p>
        </p:txBody>
      </p:sp>
    </p:spTree>
    <p:extLst>
      <p:ext uri="{BB962C8B-B14F-4D97-AF65-F5344CB8AC3E}">
        <p14:creationId xmlns:p14="http://schemas.microsoft.com/office/powerpoint/2010/main" val="1881598880"/>
      </p:ext>
    </p:extLst>
  </p:cSld>
  <p:clrMapOvr>
    <a:masterClrMapping/>
  </p:clrMapOvr>
  <p:transition spd="slow" advTm="3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295"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500"/>
                                        <p:tgtEl>
                                          <p:spTgt spid="2"/>
                                        </p:tgtEl>
                                      </p:cBhvr>
                                    </p:animEffect>
                                  </p:childTnLst>
                                </p:cTn>
                              </p:par>
                              <p:par>
                                <p:cTn id="10" presetID="22" presetClass="entr" presetSubtype="1" fill="hold" nodeType="withEffect">
                                  <p:stCondLst>
                                    <p:cond delay="160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2000"/>
                                        <p:tgtEl>
                                          <p:spTgt spid="3"/>
                                        </p:tgtEl>
                                      </p:cBhvr>
                                    </p:animEffect>
                                  </p:childTnLst>
                                </p:cTn>
                              </p:par>
                              <p:par>
                                <p:cTn id="13" presetID="10" presetClass="entr" presetSubtype="0" fill="hold" grpId="0" nodeType="withEffect">
                                  <p:stCondLst>
                                    <p:cond delay="234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xit" presetSubtype="0" fill="hold" grpId="1" nodeType="withEffect">
                                  <p:stCondLst>
                                    <p:cond delay="3200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2" grpId="0"/>
      <p:bldP spid="14" grpId="0" animBg="1"/>
      <p:bldP spid="1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4" name="文本框 3"/>
          <p:cNvSpPr txBox="1"/>
          <p:nvPr/>
        </p:nvSpPr>
        <p:spPr>
          <a:xfrm>
            <a:off x="1002633" y="836712"/>
            <a:ext cx="9989911" cy="495585"/>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sym typeface="Calibri" pitchFamily="34" charset="0"/>
              </a:rPr>
              <a:t>试述数据、数据库、数据库系统、数据库管理系统的概念。</a:t>
            </a:r>
          </a:p>
        </p:txBody>
      </p:sp>
      <p:sp>
        <p:nvSpPr>
          <p:cNvPr id="6" name="文本框 5"/>
          <p:cNvSpPr txBox="1"/>
          <p:nvPr/>
        </p:nvSpPr>
        <p:spPr>
          <a:xfrm>
            <a:off x="191344" y="6237312"/>
            <a:ext cx="3600400" cy="369332"/>
          </a:xfrm>
          <a:prstGeom prst="rect">
            <a:avLst/>
          </a:prstGeom>
          <a:noFill/>
        </p:spPr>
        <p:txBody>
          <a:bodyPr wrap="square" rtlCol="0">
            <a:spAutoFit/>
          </a:bodyPr>
          <a:lstStyle/>
          <a:p>
            <a:r>
              <a:rPr lang="zh-CN" altLang="en-US" b="1" dirty="0">
                <a:solidFill>
                  <a:schemeClr val="bg1"/>
                </a:solidFill>
                <a:latin typeface="Times New Roman" panose="02020603050405020304" pitchFamily="18" charset="0"/>
                <a:ea typeface="+mj-ea"/>
              </a:rPr>
              <a:t>    答案  </a:t>
            </a:r>
            <a:r>
              <a:rPr lang="en-US" altLang="zh-CN" b="1" dirty="0">
                <a:solidFill>
                  <a:schemeClr val="bg1"/>
                </a:solidFill>
                <a:latin typeface="Times New Roman" panose="02020603050405020304" pitchFamily="18" charset="0"/>
                <a:ea typeface="+mj-ea"/>
              </a:rPr>
              <a:t>  </a:t>
            </a:r>
            <a:r>
              <a:rPr lang="zh-CN" altLang="en-US" b="1" dirty="0">
                <a:solidFill>
                  <a:schemeClr val="bg1"/>
                </a:solidFill>
                <a:latin typeface="Times New Roman" panose="02020603050405020304" pitchFamily="18" charset="0"/>
                <a:ea typeface="+mj-ea"/>
              </a:rPr>
              <a:t>解析  </a:t>
            </a:r>
            <a:r>
              <a:rPr lang="en-US" altLang="zh-CN" b="1" dirty="0" smtClean="0">
                <a:solidFill>
                  <a:srgbClr val="0071C1"/>
                </a:solidFill>
                <a:latin typeface="Times New Roman" panose="02020603050405020304" pitchFamily="18" charset="0"/>
              </a:rPr>
              <a:t>  </a:t>
            </a:r>
            <a:r>
              <a:rPr lang="en-US" altLang="zh-CN" b="1" dirty="0" smtClean="0">
                <a:solidFill>
                  <a:schemeClr val="bg1"/>
                </a:solidFill>
                <a:latin typeface="Times New Roman" panose="02020603050405020304" pitchFamily="18" charset="0"/>
              </a:rPr>
              <a:t> </a:t>
            </a:r>
            <a:r>
              <a:rPr lang="zh-CN" altLang="en-US" b="1" dirty="0">
                <a:solidFill>
                  <a:schemeClr val="bg1"/>
                </a:solidFill>
                <a:latin typeface="Times New Roman" panose="02020603050405020304" pitchFamily="18" charset="0"/>
              </a:rPr>
              <a:t>下一题</a:t>
            </a:r>
            <a:r>
              <a:rPr lang="zh-CN" altLang="en-US" b="1" dirty="0">
                <a:solidFill>
                  <a:schemeClr val="bg1"/>
                </a:solidFill>
                <a:latin typeface="Times New Roman" panose="02020603050405020304" pitchFamily="18" charset="0"/>
                <a:ea typeface="+mj-ea"/>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9" name="矩形 8"/>
          <p:cNvSpPr/>
          <p:nvPr/>
        </p:nvSpPr>
        <p:spPr>
          <a:xfrm>
            <a:off x="1055440"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2" name="矩形 11"/>
          <p:cNvSpPr/>
          <p:nvPr/>
        </p:nvSpPr>
        <p:spPr>
          <a:xfrm>
            <a:off x="1064444" y="1600927"/>
            <a:ext cx="10133926" cy="4154984"/>
          </a:xfrm>
          <a:prstGeom prst="rect">
            <a:avLst/>
          </a:prstGeom>
          <a:solidFill>
            <a:schemeClr val="bg2">
              <a:lumMod val="20000"/>
              <a:lumOff val="80000"/>
            </a:schemeClr>
          </a:solidFill>
        </p:spPr>
        <p:txBody>
          <a:bodyPr wrap="square">
            <a:spAutoFit/>
          </a:bodyPr>
          <a:lstStyle/>
          <a:p>
            <a:pPr>
              <a:lnSpc>
                <a:spcPct val="110000"/>
              </a:lnSpc>
            </a:pPr>
            <a:r>
              <a:rPr lang="en-US" altLang="zh-CN" sz="2000" b="1" dirty="0" smtClean="0">
                <a:solidFill>
                  <a:srgbClr val="333333"/>
                </a:solidFill>
                <a:latin typeface="Times New Roman" panose="02020603050405020304" pitchFamily="18" charset="0"/>
                <a:ea typeface="+mj-ea"/>
                <a:cs typeface="Times New Roman" panose="02020603050405020304" pitchFamily="18" charset="0"/>
              </a:rPr>
              <a:t>【</a:t>
            </a:r>
            <a:r>
              <a:rPr lang="zh-CN" altLang="en-US" sz="2000" b="1" dirty="0" smtClean="0">
                <a:solidFill>
                  <a:srgbClr val="0071C1"/>
                </a:solidFill>
                <a:latin typeface="Times New Roman" panose="02020603050405020304" pitchFamily="18" charset="0"/>
                <a:ea typeface="+mj-ea"/>
                <a:cs typeface="Times New Roman" panose="02020603050405020304" pitchFamily="18" charset="0"/>
              </a:rPr>
              <a:t>解析</a:t>
            </a:r>
            <a:r>
              <a:rPr lang="en-US" altLang="zh-CN" sz="2000" b="1" dirty="0" smtClean="0">
                <a:solidFill>
                  <a:srgbClr val="333333"/>
                </a:solidFill>
                <a:latin typeface="Times New Roman" panose="02020603050405020304" pitchFamily="18" charset="0"/>
                <a:ea typeface="+mj-ea"/>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a:latin typeface="Times New Roman" panose="02020603050405020304" pitchFamily="18" charset="0"/>
                <a:cs typeface="Times New Roman" panose="02020603050405020304" pitchFamily="18" charset="0"/>
                <a:sym typeface="Calibri" pitchFamily="34" charset="0"/>
              </a:rPr>
              <a:t>(1)</a:t>
            </a:r>
            <a:r>
              <a:rPr lang="zh-CN" altLang="en-US" sz="2000" b="1" dirty="0">
                <a:latin typeface="Times New Roman" panose="02020603050405020304" pitchFamily="18" charset="0"/>
                <a:cs typeface="Times New Roman" panose="02020603050405020304" pitchFamily="18" charset="0"/>
                <a:sym typeface="Calibri" pitchFamily="34" charset="0"/>
              </a:rPr>
              <a:t>数据</a:t>
            </a:r>
            <a:r>
              <a:rPr lang="en-US" altLang="zh-CN" sz="2000" b="1" dirty="0">
                <a:latin typeface="Times New Roman" panose="02020603050405020304" pitchFamily="18" charset="0"/>
                <a:cs typeface="Times New Roman" panose="02020603050405020304" pitchFamily="18" charset="0"/>
                <a:sym typeface="Calibri" pitchFamily="34" charset="0"/>
              </a:rPr>
              <a:t>(Data):</a:t>
            </a:r>
            <a:r>
              <a:rPr lang="zh-CN" altLang="en-US" sz="2000" b="1" dirty="0">
                <a:latin typeface="Times New Roman" panose="02020603050405020304" pitchFamily="18" charset="0"/>
                <a:cs typeface="Times New Roman" panose="02020603050405020304" pitchFamily="18" charset="0"/>
                <a:sym typeface="Calibri" pitchFamily="34" charset="0"/>
              </a:rPr>
              <a:t>描述事物的符号记录称为数据。数据的种类有数字、文字、图形、图像、声音、正文等。数据与其语义是不可分的</a:t>
            </a:r>
            <a:r>
              <a:rPr lang="zh-CN" altLang="en-US" sz="2000" b="1" dirty="0" smtClean="0">
                <a:latin typeface="Times New Roman" panose="02020603050405020304" pitchFamily="18" charset="0"/>
                <a:cs typeface="Times New Roman" panose="02020603050405020304" pitchFamily="18" charset="0"/>
                <a:sym typeface="Calibri" pitchFamily="34" charset="0"/>
              </a:rPr>
              <a:t>。</a:t>
            </a:r>
            <a:endParaRPr lang="zh-CN" altLang="en-US" sz="2000" b="1" dirty="0">
              <a:latin typeface="Times New Roman" panose="02020603050405020304" pitchFamily="18" charset="0"/>
              <a:cs typeface="Times New Roman" panose="02020603050405020304" pitchFamily="18" charset="0"/>
              <a:sym typeface="Calibri" pitchFamily="34" charset="0"/>
            </a:endParaRP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a:latin typeface="Times New Roman" panose="02020603050405020304" pitchFamily="18" charset="0"/>
                <a:cs typeface="Times New Roman" panose="02020603050405020304" pitchFamily="18" charset="0"/>
                <a:sym typeface="Calibri" pitchFamily="34" charset="0"/>
              </a:rPr>
              <a:t>(2)</a:t>
            </a:r>
            <a:r>
              <a:rPr lang="zh-CN" altLang="en-US" sz="2000" b="1" dirty="0">
                <a:latin typeface="Times New Roman" panose="02020603050405020304" pitchFamily="18" charset="0"/>
                <a:cs typeface="Times New Roman" panose="02020603050405020304" pitchFamily="18" charset="0"/>
                <a:sym typeface="Calibri" pitchFamily="34" charset="0"/>
              </a:rPr>
              <a:t>数据库</a:t>
            </a:r>
            <a:r>
              <a:rPr lang="en-US" altLang="zh-CN" sz="2000" b="1" dirty="0">
                <a:latin typeface="Times New Roman" panose="02020603050405020304" pitchFamily="18" charset="0"/>
                <a:cs typeface="Times New Roman" panose="02020603050405020304" pitchFamily="18" charset="0"/>
                <a:sym typeface="Calibri" pitchFamily="34" charset="0"/>
              </a:rPr>
              <a:t>(D</a:t>
            </a:r>
            <a:r>
              <a:rPr lang="zh-CN" altLang="en-US" sz="2000" b="1" dirty="0">
                <a:latin typeface="Times New Roman" panose="02020603050405020304" pitchFamily="18" charset="0"/>
                <a:cs typeface="Times New Roman" panose="02020603050405020304" pitchFamily="18" charset="0"/>
                <a:sym typeface="Calibri" pitchFamily="34" charset="0"/>
              </a:rPr>
              <a:t>砒</a:t>
            </a:r>
            <a:r>
              <a:rPr lang="en-US" altLang="zh-CN" sz="2000" b="1" dirty="0" err="1">
                <a:latin typeface="Times New Roman" panose="02020603050405020304" pitchFamily="18" charset="0"/>
                <a:cs typeface="Times New Roman" panose="02020603050405020304" pitchFamily="18" charset="0"/>
                <a:sym typeface="Calibri" pitchFamily="34" charset="0"/>
              </a:rPr>
              <a:t>aBase</a:t>
            </a:r>
            <a:r>
              <a:rPr lang="en-US" altLang="zh-CN" sz="2000" b="1" dirty="0">
                <a:latin typeface="Times New Roman" panose="02020603050405020304" pitchFamily="18" charset="0"/>
                <a:cs typeface="Times New Roman" panose="02020603050405020304" pitchFamily="18" charset="0"/>
                <a:sym typeface="Calibri" pitchFamily="34" charset="0"/>
              </a:rPr>
              <a:t>,  </a:t>
            </a:r>
            <a:r>
              <a:rPr lang="zh-CN" altLang="en-US" sz="2000" b="1" dirty="0">
                <a:latin typeface="Times New Roman" panose="02020603050405020304" pitchFamily="18" charset="0"/>
                <a:cs typeface="Times New Roman" panose="02020603050405020304" pitchFamily="18" charset="0"/>
                <a:sym typeface="Calibri" pitchFamily="34" charset="0"/>
              </a:rPr>
              <a:t>简称</a:t>
            </a:r>
            <a:r>
              <a:rPr lang="en-US" altLang="zh-CN" sz="2000" b="1" dirty="0">
                <a:latin typeface="Times New Roman" panose="02020603050405020304" pitchFamily="18" charset="0"/>
                <a:cs typeface="Times New Roman" panose="02020603050405020304" pitchFamily="18" charset="0"/>
                <a:sym typeface="Calibri" pitchFamily="34" charset="0"/>
              </a:rPr>
              <a:t>DB):</a:t>
            </a:r>
            <a:r>
              <a:rPr lang="zh-CN" altLang="en-US" sz="2000" b="1" dirty="0">
                <a:latin typeface="Times New Roman" panose="02020603050405020304" pitchFamily="18" charset="0"/>
                <a:cs typeface="Times New Roman" panose="02020603050405020304" pitchFamily="18" charset="0"/>
                <a:sym typeface="Calibri" pitchFamily="34" charset="0"/>
              </a:rPr>
              <a:t>数据库是长期储存在计算机内的、有组织的、可共享的数据集合。数据库中的数据按一定的数据模型组织、描述和储存，具有较小的冗余度、较高的数据独立性和易扩展性，  并可为各种用户共享</a:t>
            </a:r>
            <a:r>
              <a:rPr lang="zh-CN" altLang="en-US" sz="2000" b="1" dirty="0" smtClean="0">
                <a:latin typeface="Times New Roman" panose="02020603050405020304" pitchFamily="18" charset="0"/>
                <a:cs typeface="Times New Roman" panose="02020603050405020304" pitchFamily="18" charset="0"/>
                <a:sym typeface="Calibri" pitchFamily="34" charset="0"/>
              </a:rPr>
              <a:t>。</a:t>
            </a:r>
            <a:endParaRPr lang="zh-CN" altLang="en-US" sz="2000" b="1" dirty="0">
              <a:latin typeface="Times New Roman" panose="02020603050405020304" pitchFamily="18" charset="0"/>
              <a:cs typeface="Times New Roman" panose="02020603050405020304" pitchFamily="18" charset="0"/>
              <a:sym typeface="Calibri" pitchFamily="34" charset="0"/>
            </a:endParaRP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a:latin typeface="Times New Roman" panose="02020603050405020304" pitchFamily="18" charset="0"/>
                <a:cs typeface="Times New Roman" panose="02020603050405020304" pitchFamily="18" charset="0"/>
                <a:sym typeface="Calibri" pitchFamily="34" charset="0"/>
              </a:rPr>
              <a:t>(3)</a:t>
            </a:r>
            <a:r>
              <a:rPr lang="zh-CN" altLang="en-US" sz="2000" b="1" dirty="0">
                <a:latin typeface="Times New Roman" panose="02020603050405020304" pitchFamily="18" charset="0"/>
                <a:cs typeface="Times New Roman" panose="02020603050405020304" pitchFamily="18" charset="0"/>
                <a:sym typeface="Calibri" pitchFamily="34" charset="0"/>
              </a:rPr>
              <a:t>数据库系统</a:t>
            </a:r>
            <a:r>
              <a:rPr lang="en-US" altLang="zh-CN" sz="2000" b="1" dirty="0">
                <a:latin typeface="Times New Roman" panose="02020603050405020304" pitchFamily="18" charset="0"/>
                <a:cs typeface="Times New Roman" panose="02020603050405020304" pitchFamily="18" charset="0"/>
                <a:sym typeface="Calibri" pitchFamily="34" charset="0"/>
              </a:rPr>
              <a:t>(</a:t>
            </a:r>
            <a:r>
              <a:rPr lang="en-US" altLang="zh-CN" sz="2000" b="1" dirty="0" err="1">
                <a:latin typeface="Times New Roman" panose="02020603050405020304" pitchFamily="18" charset="0"/>
                <a:cs typeface="Times New Roman" panose="02020603050405020304" pitchFamily="18" charset="0"/>
                <a:sym typeface="Calibri" pitchFamily="34" charset="0"/>
              </a:rPr>
              <a:t>DataBase</a:t>
            </a:r>
            <a:r>
              <a:rPr lang="en-US" altLang="zh-CN"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err="1">
                <a:latin typeface="Times New Roman" panose="02020603050405020304" pitchFamily="18" charset="0"/>
                <a:cs typeface="Times New Roman" panose="02020603050405020304" pitchFamily="18" charset="0"/>
                <a:sym typeface="Calibri" pitchFamily="34" charset="0"/>
              </a:rPr>
              <a:t>Sytem</a:t>
            </a:r>
            <a:r>
              <a:rPr lang="en-US" altLang="zh-CN" sz="2000" b="1" dirty="0">
                <a:latin typeface="Times New Roman" panose="02020603050405020304" pitchFamily="18" charset="0"/>
                <a:cs typeface="Times New Roman" panose="02020603050405020304" pitchFamily="18" charset="0"/>
                <a:sym typeface="Calibri" pitchFamily="34" charset="0"/>
              </a:rPr>
              <a:t>, </a:t>
            </a:r>
            <a:r>
              <a:rPr lang="zh-CN" altLang="en-US" sz="2000" b="1" dirty="0">
                <a:latin typeface="Times New Roman" panose="02020603050405020304" pitchFamily="18" charset="0"/>
                <a:cs typeface="Times New Roman" panose="02020603050405020304" pitchFamily="18" charset="0"/>
                <a:sym typeface="Calibri" pitchFamily="34" charset="0"/>
              </a:rPr>
              <a:t>简称</a:t>
            </a:r>
            <a:r>
              <a:rPr lang="en-US" altLang="zh-CN" sz="2000" b="1" dirty="0">
                <a:latin typeface="Times New Roman" panose="02020603050405020304" pitchFamily="18" charset="0"/>
                <a:cs typeface="Times New Roman" panose="02020603050405020304" pitchFamily="18" charset="0"/>
                <a:sym typeface="Calibri" pitchFamily="34" charset="0"/>
              </a:rPr>
              <a:t>DBS):  </a:t>
            </a:r>
            <a:r>
              <a:rPr lang="zh-CN" altLang="en-US" sz="2000" b="1" dirty="0">
                <a:latin typeface="Times New Roman" panose="02020603050405020304" pitchFamily="18" charset="0"/>
                <a:cs typeface="Times New Roman" panose="02020603050405020304" pitchFamily="18" charset="0"/>
                <a:sym typeface="Calibri" pitchFamily="34" charset="0"/>
              </a:rPr>
              <a:t>数据库系统是指在计算机系统中引入数据库后的系统构成，一般由数据库、数据库管理系统</a:t>
            </a:r>
            <a:r>
              <a:rPr lang="en-US" altLang="zh-CN" sz="2000" b="1" dirty="0">
                <a:latin typeface="Times New Roman" panose="02020603050405020304" pitchFamily="18" charset="0"/>
                <a:cs typeface="Times New Roman" panose="02020603050405020304" pitchFamily="18" charset="0"/>
                <a:sym typeface="Calibri" pitchFamily="34" charset="0"/>
              </a:rPr>
              <a:t>(</a:t>
            </a:r>
            <a:r>
              <a:rPr lang="zh-CN" altLang="en-US" sz="2000" b="1" dirty="0">
                <a:latin typeface="Times New Roman" panose="02020603050405020304" pitchFamily="18" charset="0"/>
                <a:cs typeface="Times New Roman" panose="02020603050405020304" pitchFamily="18" charset="0"/>
                <a:sym typeface="Calibri" pitchFamily="34" charset="0"/>
              </a:rPr>
              <a:t>及其开发工具</a:t>
            </a:r>
            <a:r>
              <a:rPr lang="en-US" altLang="zh-CN" sz="2000" b="1" dirty="0">
                <a:latin typeface="Times New Roman" panose="02020603050405020304" pitchFamily="18" charset="0"/>
                <a:cs typeface="Times New Roman" panose="02020603050405020304" pitchFamily="18" charset="0"/>
                <a:sym typeface="Calibri" pitchFamily="34" charset="0"/>
              </a:rPr>
              <a:t>)</a:t>
            </a:r>
            <a:r>
              <a:rPr lang="zh-CN" altLang="en-US" sz="2000" b="1" dirty="0">
                <a:latin typeface="Times New Roman" panose="02020603050405020304" pitchFamily="18" charset="0"/>
                <a:cs typeface="Times New Roman" panose="02020603050405020304" pitchFamily="18" charset="0"/>
                <a:sym typeface="Calibri" pitchFamily="34" charset="0"/>
              </a:rPr>
              <a:t>、应用系统、数据库管理员构成</a:t>
            </a:r>
            <a:r>
              <a:rPr lang="zh-CN" altLang="en-US" sz="2000" b="1" dirty="0" smtClean="0">
                <a:latin typeface="Times New Roman" panose="02020603050405020304" pitchFamily="18" charset="0"/>
                <a:cs typeface="Times New Roman" panose="02020603050405020304" pitchFamily="18" charset="0"/>
                <a:sym typeface="Calibri" pitchFamily="34" charset="0"/>
              </a:rPr>
              <a:t>。</a:t>
            </a:r>
            <a:endParaRPr lang="zh-CN" altLang="en-US" sz="2000" b="1" dirty="0">
              <a:latin typeface="Times New Roman" panose="02020603050405020304" pitchFamily="18" charset="0"/>
              <a:cs typeface="Times New Roman" panose="02020603050405020304" pitchFamily="18" charset="0"/>
              <a:sym typeface="Calibri" pitchFamily="34" charset="0"/>
            </a:endParaRP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a:latin typeface="Times New Roman" panose="02020603050405020304" pitchFamily="18" charset="0"/>
                <a:cs typeface="Times New Roman" panose="02020603050405020304" pitchFamily="18" charset="0"/>
                <a:sym typeface="Calibri" pitchFamily="34" charset="0"/>
              </a:rPr>
              <a:t>(4)</a:t>
            </a:r>
            <a:r>
              <a:rPr lang="zh-CN" altLang="en-US" sz="2000" b="1" dirty="0">
                <a:latin typeface="Times New Roman" panose="02020603050405020304" pitchFamily="18" charset="0"/>
                <a:cs typeface="Times New Roman" panose="02020603050405020304" pitchFamily="18" charset="0"/>
                <a:sym typeface="Calibri" pitchFamily="34" charset="0"/>
              </a:rPr>
              <a:t>数据库管理系统</a:t>
            </a:r>
            <a:r>
              <a:rPr lang="en-US" altLang="zh-CN" sz="2000" b="1" dirty="0">
                <a:latin typeface="Times New Roman" panose="02020603050405020304" pitchFamily="18" charset="0"/>
                <a:cs typeface="Times New Roman" panose="02020603050405020304" pitchFamily="18" charset="0"/>
                <a:sym typeface="Calibri" pitchFamily="34" charset="0"/>
              </a:rPr>
              <a:t>(</a:t>
            </a:r>
            <a:r>
              <a:rPr lang="en-US" altLang="zh-CN" sz="2000" b="1" dirty="0" err="1">
                <a:latin typeface="Times New Roman" panose="02020603050405020304" pitchFamily="18" charset="0"/>
                <a:cs typeface="Times New Roman" panose="02020603050405020304" pitchFamily="18" charset="0"/>
                <a:sym typeface="Calibri" pitchFamily="34" charset="0"/>
              </a:rPr>
              <a:t>DataBase</a:t>
            </a:r>
            <a:r>
              <a:rPr lang="en-US" altLang="zh-CN" sz="2000" b="1" dirty="0">
                <a:latin typeface="Times New Roman" panose="02020603050405020304" pitchFamily="18" charset="0"/>
                <a:cs typeface="Times New Roman" panose="02020603050405020304" pitchFamily="18" charset="0"/>
                <a:sym typeface="Calibri" pitchFamily="34" charset="0"/>
              </a:rPr>
              <a:t> Management </a:t>
            </a:r>
            <a:r>
              <a:rPr lang="en-US" altLang="zh-CN" sz="2000" b="1" dirty="0" err="1">
                <a:latin typeface="Times New Roman" panose="02020603050405020304" pitchFamily="18" charset="0"/>
                <a:cs typeface="Times New Roman" panose="02020603050405020304" pitchFamily="18" charset="0"/>
                <a:sym typeface="Calibri" pitchFamily="34" charset="0"/>
              </a:rPr>
              <a:t>Sytem</a:t>
            </a:r>
            <a:r>
              <a:rPr lang="en-US" altLang="zh-CN" sz="2000" b="1" dirty="0">
                <a:latin typeface="Times New Roman" panose="02020603050405020304" pitchFamily="18" charset="0"/>
                <a:cs typeface="Times New Roman" panose="02020603050405020304" pitchFamily="18" charset="0"/>
                <a:sym typeface="Calibri" pitchFamily="34" charset="0"/>
              </a:rPr>
              <a:t> </a:t>
            </a:r>
            <a:r>
              <a:rPr lang="zh-CN" altLang="en-US" sz="2000" b="1" dirty="0">
                <a:latin typeface="Times New Roman" panose="02020603050405020304" pitchFamily="18" charset="0"/>
                <a:cs typeface="Times New Roman" panose="02020603050405020304" pitchFamily="18" charset="0"/>
                <a:sym typeface="Calibri" pitchFamily="34" charset="0"/>
              </a:rPr>
              <a:t>，  简称</a:t>
            </a:r>
            <a:r>
              <a:rPr lang="en-US" altLang="zh-CN" sz="2000" b="1" dirty="0">
                <a:latin typeface="Times New Roman" panose="02020603050405020304" pitchFamily="18" charset="0"/>
                <a:cs typeface="Times New Roman" panose="02020603050405020304" pitchFamily="18" charset="0"/>
                <a:sym typeface="Calibri" pitchFamily="34" charset="0"/>
              </a:rPr>
              <a:t>DBMS):</a:t>
            </a:r>
            <a:r>
              <a:rPr lang="zh-CN" altLang="en-US" sz="2000" b="1" dirty="0">
                <a:latin typeface="Times New Roman" panose="02020603050405020304" pitchFamily="18" charset="0"/>
                <a:cs typeface="Times New Roman" panose="02020603050405020304" pitchFamily="18" charset="0"/>
                <a:sym typeface="Calibri" pitchFamily="34" charset="0"/>
              </a:rPr>
              <a:t>数据库管理系统是位于用户与操作系统之间的一层数据管理软件，用于科学地组织和存储数据、高效地获取和维护数据。</a:t>
            </a:r>
            <a:r>
              <a:rPr lang="en-US" altLang="zh-CN" sz="2000" b="1" dirty="0">
                <a:latin typeface="Times New Roman" panose="02020603050405020304" pitchFamily="18" charset="0"/>
                <a:cs typeface="Times New Roman" panose="02020603050405020304" pitchFamily="18" charset="0"/>
                <a:sym typeface="Calibri" pitchFamily="34" charset="0"/>
              </a:rPr>
              <a:t>DBMS</a:t>
            </a:r>
            <a:r>
              <a:rPr lang="zh-CN" altLang="en-US" sz="2000" b="1" dirty="0">
                <a:latin typeface="Times New Roman" panose="02020603050405020304" pitchFamily="18" charset="0"/>
                <a:cs typeface="Times New Roman" panose="02020603050405020304" pitchFamily="18" charset="0"/>
                <a:sym typeface="Calibri" pitchFamily="34" charset="0"/>
              </a:rPr>
              <a:t>的主要功能包括数据定义功能、数据操纵功能、数据库的运行管理功能、数据库的建立和维护功能。</a:t>
            </a:r>
          </a:p>
        </p:txBody>
      </p:sp>
    </p:spTree>
    <p:extLst>
      <p:ext uri="{BB962C8B-B14F-4D97-AF65-F5344CB8AC3E}">
        <p14:creationId xmlns:p14="http://schemas.microsoft.com/office/powerpoint/2010/main" val="2720809574"/>
      </p:ext>
    </p:extLst>
  </p:cSld>
  <p:clrMapOvr>
    <a:masterClrMapping/>
  </p:clrMapOvr>
  <p:transition spd="slow" advTm="1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12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600"/>
                                        <p:tgtEl>
                                          <p:spTgt spid="9"/>
                                        </p:tgtEl>
                                      </p:cBhvr>
                                    </p:animEffect>
                                  </p:childTnLst>
                                </p:cTn>
                              </p:par>
                              <p:par>
                                <p:cTn id="14" presetID="10" presetClass="entr" presetSubtype="0" fill="hold" grpId="0" nodeType="withEffect">
                                  <p:stCondLst>
                                    <p:cond delay="16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47" presetClass="entr" presetSubtype="0" fill="hold" grpId="0" nodeType="clickEffect">
                                  <p:stCondLst>
                                    <p:cond delay="4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9"/>
                  </p:tgtEl>
                </p:cond>
              </p:nextCondLst>
            </p:seq>
          </p:childTnLst>
        </p:cTn>
      </p:par>
    </p:tnLst>
    <p:bldLst>
      <p:bldP spid="2" grpId="0"/>
      <p:bldP spid="4" grpId="0"/>
      <p:bldP spid="6" grpId="0"/>
      <p:bldP spid="9"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375180A-9AB0-422C-82C3-1ACB04171484}"/>
              </a:ext>
            </a:extLst>
          </p:cNvPr>
          <p:cNvSpPr txBox="1"/>
          <p:nvPr/>
        </p:nvSpPr>
        <p:spPr>
          <a:xfrm>
            <a:off x="4977745" y="3075057"/>
            <a:ext cx="2236510" cy="707886"/>
          </a:xfrm>
          <a:prstGeom prst="rect">
            <a:avLst/>
          </a:prstGeom>
          <a:noFill/>
        </p:spPr>
        <p:txBody>
          <a:bodyPr wrap="none" rtlCol="0">
            <a:spAutoFit/>
          </a:bodyPr>
          <a:lstStyle/>
          <a:p>
            <a:r>
              <a:rPr lang="zh-CN" altLang="en-US" sz="4000" b="1" dirty="0">
                <a:solidFill>
                  <a:schemeClr val="bg1"/>
                </a:solidFill>
                <a:latin typeface="Times New Roman" panose="02020603050405020304" pitchFamily="18" charset="0"/>
                <a:ea typeface="华文中宋" panose="02010600040101010101" pitchFamily="2" charset="-122"/>
              </a:rPr>
              <a:t>谢谢观赏</a:t>
            </a:r>
          </a:p>
        </p:txBody>
      </p:sp>
    </p:spTree>
    <p:extLst>
      <p:ext uri="{BB962C8B-B14F-4D97-AF65-F5344CB8AC3E}">
        <p14:creationId xmlns:p14="http://schemas.microsoft.com/office/powerpoint/2010/main" val="1704475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7CAFAF13-0335-4489-9245-908565007DE1}"/>
              </a:ext>
            </a:extLst>
          </p:cNvPr>
          <p:cNvSpPr txBox="1"/>
          <p:nvPr/>
        </p:nvSpPr>
        <p:spPr>
          <a:xfrm>
            <a:off x="4529826" y="241017"/>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sp>
        <p:nvSpPr>
          <p:cNvPr id="21" name="任意多边形: 形状 7">
            <a:extLst>
              <a:ext uri="{FF2B5EF4-FFF2-40B4-BE49-F238E27FC236}">
                <a16:creationId xmlns:a16="http://schemas.microsoft.com/office/drawing/2014/main" id="{BD9CB990-13E2-42A0-81A3-7AAEBE5F15D0}"/>
              </a:ext>
            </a:extLst>
          </p:cNvPr>
          <p:cNvSpPr/>
          <p:nvPr/>
        </p:nvSpPr>
        <p:spPr>
          <a:xfrm flipV="1">
            <a:off x="4084870" y="3399397"/>
            <a:ext cx="1072631" cy="900000"/>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Times New Roman" panose="02020603050405020304" pitchFamily="18" charset="0"/>
              <a:ea typeface="宋体" panose="02010600030101010101" pitchFamily="2" charset="-122"/>
            </a:endParaRPr>
          </a:p>
        </p:txBody>
      </p:sp>
      <p:sp>
        <p:nvSpPr>
          <p:cNvPr id="29" name="任意多边形: 形状 9">
            <a:extLst>
              <a:ext uri="{FF2B5EF4-FFF2-40B4-BE49-F238E27FC236}">
                <a16:creationId xmlns:a16="http://schemas.microsoft.com/office/drawing/2014/main" id="{899DC2E1-8563-43F8-A3A6-F25B068CC762}"/>
              </a:ext>
            </a:extLst>
          </p:cNvPr>
          <p:cNvSpPr/>
          <p:nvPr/>
        </p:nvSpPr>
        <p:spPr>
          <a:xfrm>
            <a:off x="4084870" y="2499397"/>
            <a:ext cx="1072631" cy="900000"/>
          </a:xfrm>
          <a:custGeom>
            <a:avLst/>
            <a:gdLst>
              <a:gd name="connsiteX0" fmla="*/ 0 w 271118"/>
              <a:gd name="connsiteY0" fmla="*/ 1602098 h 1602098"/>
              <a:gd name="connsiteX1" fmla="*/ 135559 w 271118"/>
              <a:gd name="connsiteY1" fmla="*/ 1602098 h 1602098"/>
              <a:gd name="connsiteX2" fmla="*/ 135559 w 271118"/>
              <a:gd name="connsiteY2" fmla="*/ 0 h 1602098"/>
              <a:gd name="connsiteX3" fmla="*/ 271118 w 271118"/>
              <a:gd name="connsiteY3" fmla="*/ 0 h 1602098"/>
            </a:gdLst>
            <a:ahLst/>
            <a:cxnLst>
              <a:cxn ang="0">
                <a:pos x="connsiteX0" y="connsiteY0"/>
              </a:cxn>
              <a:cxn ang="0">
                <a:pos x="connsiteX1" y="connsiteY1"/>
              </a:cxn>
              <a:cxn ang="0">
                <a:pos x="connsiteX2" y="connsiteY2"/>
              </a:cxn>
              <a:cxn ang="0">
                <a:pos x="connsiteX3" y="connsiteY3"/>
              </a:cxn>
            </a:cxnLst>
            <a:rect l="l" t="t" r="r" b="b"/>
            <a:pathLst>
              <a:path w="271118" h="1602098">
                <a:moveTo>
                  <a:pt x="0" y="1602098"/>
                </a:moveTo>
                <a:lnTo>
                  <a:pt x="135559" y="1602098"/>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637" tIns="760427" rIns="107638" bIns="760428" numCol="1" spcCol="1270" anchor="ctr" anchorCtr="0">
            <a:noAutofit/>
          </a:bodyPr>
          <a:lstStyle/>
          <a:p>
            <a:pPr marL="0" lvl="0" indent="0" algn="ctr" defTabSz="266700">
              <a:lnSpc>
                <a:spcPct val="90000"/>
              </a:lnSpc>
              <a:spcBef>
                <a:spcPct val="0"/>
              </a:spcBef>
              <a:spcAft>
                <a:spcPct val="35000"/>
              </a:spcAft>
              <a:buNone/>
            </a:pPr>
            <a:endParaRPr lang="zh-CN" altLang="en-US" sz="600" b="1" kern="1200">
              <a:latin typeface="Times New Roman" panose="02020603050405020304" pitchFamily="18" charset="0"/>
              <a:ea typeface="宋体" panose="02010600030101010101" pitchFamily="2" charset="-122"/>
            </a:endParaRPr>
          </a:p>
        </p:txBody>
      </p:sp>
      <p:sp>
        <p:nvSpPr>
          <p:cNvPr id="30" name="任意多边形: 形状 18">
            <a:extLst>
              <a:ext uri="{FF2B5EF4-FFF2-40B4-BE49-F238E27FC236}">
                <a16:creationId xmlns:a16="http://schemas.microsoft.com/office/drawing/2014/main" id="{EAA0F50C-8B96-4C4D-8916-94512BA0A5CD}"/>
              </a:ext>
            </a:extLst>
          </p:cNvPr>
          <p:cNvSpPr/>
          <p:nvPr/>
        </p:nvSpPr>
        <p:spPr>
          <a:xfrm>
            <a:off x="5147235" y="2241753"/>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latin typeface="Times New Roman" panose="02020603050405020304" pitchFamily="18" charset="0"/>
                <a:ea typeface="宋体" panose="02010600030101010101" pitchFamily="2" charset="-122"/>
              </a:rPr>
              <a:t>数据库的不安全因素</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36" name="任意多边形: 形状 20">
            <a:extLst>
              <a:ext uri="{FF2B5EF4-FFF2-40B4-BE49-F238E27FC236}">
                <a16:creationId xmlns:a16="http://schemas.microsoft.com/office/drawing/2014/main" id="{5FA6CFF9-5C99-4672-A614-93F0F11F7777}"/>
              </a:ext>
            </a:extLst>
          </p:cNvPr>
          <p:cNvSpPr/>
          <p:nvPr/>
        </p:nvSpPr>
        <p:spPr>
          <a:xfrm>
            <a:off x="5175340" y="4047397"/>
            <a:ext cx="3456384"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smtClean="0">
                <a:solidFill>
                  <a:schemeClr val="tx1"/>
                </a:solidFill>
                <a:latin typeface="Times New Roman" panose="02020603050405020304" pitchFamily="18" charset="0"/>
                <a:ea typeface="宋体" panose="02010600030101010101" pitchFamily="2" charset="-122"/>
              </a:rPr>
              <a:t>安全标准简介</a:t>
            </a: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grpSp>
        <p:nvGrpSpPr>
          <p:cNvPr id="37" name="组合 36"/>
          <p:cNvGrpSpPr/>
          <p:nvPr/>
        </p:nvGrpSpPr>
        <p:grpSpPr>
          <a:xfrm>
            <a:off x="3496142" y="1993577"/>
            <a:ext cx="570889" cy="2808312"/>
            <a:chOff x="4583832" y="1977393"/>
            <a:chExt cx="709730" cy="3323815"/>
          </a:xfrm>
        </p:grpSpPr>
        <p:sp>
          <p:nvSpPr>
            <p:cNvPr id="38" name="任意多边形: 形状 17">
              <a:extLst>
                <a:ext uri="{FF2B5EF4-FFF2-40B4-BE49-F238E27FC236}">
                  <a16:creationId xmlns:a16="http://schemas.microsoft.com/office/drawing/2014/main" id="{4F2B87D4-D960-4F9C-8C0D-46581EA3EFA3}"/>
                </a:ext>
              </a:extLst>
            </p:cNvPr>
            <p:cNvSpPr/>
            <p:nvPr/>
          </p:nvSpPr>
          <p:spPr>
            <a:xfrm>
              <a:off x="4583832" y="1977393"/>
              <a:ext cx="709730" cy="3323815"/>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a:solidFill>
                <a:srgbClr val="0071C1"/>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120000"/>
                </a:lnSpc>
                <a:spcBef>
                  <a:spcPct val="0"/>
                </a:spcBef>
                <a:spcAft>
                  <a:spcPct val="35000"/>
                </a:spcAft>
                <a:buNone/>
              </a:pPr>
              <a:endParaRPr lang="zh-CN" altLang="en-US" sz="2000" b="1" kern="1200" dirty="0">
                <a:solidFill>
                  <a:schemeClr val="tx1"/>
                </a:solidFill>
                <a:latin typeface="Times New Roman" panose="02020603050405020304" pitchFamily="18" charset="0"/>
                <a:ea typeface="宋体" panose="02010600030101010101" pitchFamily="2" charset="-122"/>
              </a:endParaRPr>
            </a:p>
          </p:txBody>
        </p:sp>
        <p:sp>
          <p:nvSpPr>
            <p:cNvPr id="39" name="文本框 38"/>
            <p:cNvSpPr txBox="1"/>
            <p:nvPr/>
          </p:nvSpPr>
          <p:spPr>
            <a:xfrm>
              <a:off x="4656578" y="2337138"/>
              <a:ext cx="432049" cy="2659193"/>
            </a:xfrm>
            <a:prstGeom prst="rect">
              <a:avLst/>
            </a:prstGeom>
            <a:noFill/>
          </p:spPr>
          <p:txBody>
            <a:bodyPr wrap="square" rtlCol="0">
              <a:spAutoFit/>
            </a:bodyPr>
            <a:lstStyle/>
            <a:p>
              <a:r>
                <a:rPr lang="zh-CN" altLang="en-US" sz="2000" b="1" dirty="0" smtClean="0">
                  <a:latin typeface="Times New Roman" panose="02020603050405020304" pitchFamily="18" charset="0"/>
                </a:rPr>
                <a:t>本</a:t>
              </a:r>
              <a:endParaRPr lang="en-US" altLang="zh-CN" sz="2000" b="1" dirty="0" smtClean="0">
                <a:latin typeface="Times New Roman" panose="02020603050405020304" pitchFamily="18" charset="0"/>
              </a:endParaRPr>
            </a:p>
            <a:p>
              <a:endParaRPr lang="en-US" altLang="zh-CN" sz="2000" b="1" dirty="0" smtClean="0">
                <a:latin typeface="Times New Roman" panose="02020603050405020304" pitchFamily="18" charset="0"/>
              </a:endParaRPr>
            </a:p>
            <a:p>
              <a:r>
                <a:rPr lang="zh-CN" altLang="en-US" sz="2000" b="1" dirty="0" smtClean="0">
                  <a:latin typeface="Times New Roman" panose="02020603050405020304" pitchFamily="18" charset="0"/>
                </a:rPr>
                <a:t>节</a:t>
              </a:r>
              <a:endParaRPr lang="en-US" altLang="zh-CN" sz="2000" b="1" dirty="0" smtClean="0">
                <a:latin typeface="Times New Roman" panose="02020603050405020304" pitchFamily="18" charset="0"/>
              </a:endParaRPr>
            </a:p>
            <a:p>
              <a:endParaRPr lang="en-US" altLang="zh-CN" sz="2000" b="1" dirty="0">
                <a:latin typeface="Times New Roman" panose="02020603050405020304" pitchFamily="18" charset="0"/>
              </a:endParaRPr>
            </a:p>
            <a:p>
              <a:r>
                <a:rPr lang="zh-CN" altLang="en-US" sz="2000" b="1" dirty="0" smtClean="0">
                  <a:latin typeface="Times New Roman" panose="02020603050405020304" pitchFamily="18" charset="0"/>
                </a:rPr>
                <a:t>知</a:t>
              </a:r>
              <a:endParaRPr lang="en-US" altLang="zh-CN" sz="2000" b="1" dirty="0" smtClean="0">
                <a:latin typeface="Times New Roman" panose="02020603050405020304" pitchFamily="18" charset="0"/>
              </a:endParaRPr>
            </a:p>
            <a:p>
              <a:endParaRPr lang="en-US" altLang="zh-CN" sz="2000" b="1" dirty="0" smtClean="0">
                <a:latin typeface="Times New Roman" panose="02020603050405020304" pitchFamily="18" charset="0"/>
              </a:endParaRPr>
            </a:p>
            <a:p>
              <a:r>
                <a:rPr lang="zh-CN" altLang="en-US" sz="2000" b="1" dirty="0" smtClean="0">
                  <a:latin typeface="Times New Roman" panose="02020603050405020304" pitchFamily="18" charset="0"/>
                </a:rPr>
                <a:t>识</a:t>
              </a:r>
            </a:p>
          </p:txBody>
        </p:sp>
      </p:grpSp>
      <p:pic>
        <p:nvPicPr>
          <p:cNvPr id="2" name="Voic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3313445"/>
            <a:ext cx="406400" cy="406400"/>
          </a:xfrm>
          <a:prstGeom prst="rect">
            <a:avLst/>
          </a:prstGeom>
        </p:spPr>
      </p:pic>
      <p:sp>
        <p:nvSpPr>
          <p:cNvPr id="11"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559496" y="1246596"/>
            <a:ext cx="9538792"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smtClean="0">
                <a:solidFill>
                  <a:srgbClr val="0071C1"/>
                </a:solidFill>
                <a:latin typeface="Times New Roman" panose="02020603050405020304" pitchFamily="18" charset="0"/>
                <a:cs typeface="Times New Roman" panose="02020603050405020304" pitchFamily="18" charset="0"/>
              </a:rPr>
              <a:t>数据库的安全性</a:t>
            </a:r>
            <a:r>
              <a:rPr lang="zh-CN" altLang="en-US" sz="2000" dirty="0" smtClean="0">
                <a:latin typeface="Times New Roman" panose="02020603050405020304" pitchFamily="18" charset="0"/>
                <a:cs typeface="Times New Roman" panose="02020603050405020304" pitchFamily="18" charset="0"/>
              </a:rPr>
              <a:t>是指保护数据库以防止不合法使用所造成的</a:t>
            </a:r>
            <a:r>
              <a:rPr lang="zh-CN" altLang="en-US" sz="2000" dirty="0" smtClean="0">
                <a:solidFill>
                  <a:srgbClr val="FF0000"/>
                </a:solidFill>
                <a:latin typeface="Times New Roman" panose="02020603050405020304" pitchFamily="18" charset="0"/>
                <a:cs typeface="Times New Roman" panose="02020603050405020304" pitchFamily="18" charset="0"/>
              </a:rPr>
              <a:t>数据泄露</a:t>
            </a:r>
            <a:r>
              <a:rPr lang="zh-CN" altLang="en-US" sz="2000" dirty="0" smtClean="0">
                <a:latin typeface="Times New Roman" panose="02020603050405020304" pitchFamily="18" charset="0"/>
                <a:cs typeface="Times New Roman" panose="02020603050405020304" pitchFamily="18" charset="0"/>
              </a:rPr>
              <a:t>、</a:t>
            </a:r>
            <a:r>
              <a:rPr lang="zh-CN" altLang="en-US" sz="2000" dirty="0" smtClean="0">
                <a:solidFill>
                  <a:srgbClr val="FF0000"/>
                </a:solidFill>
                <a:latin typeface="Times New Roman" panose="02020603050405020304" pitchFamily="18" charset="0"/>
                <a:cs typeface="Times New Roman" panose="02020603050405020304" pitchFamily="18" charset="0"/>
              </a:rPr>
              <a:t>更改</a:t>
            </a:r>
            <a:r>
              <a:rPr lang="zh-CN" altLang="en-US" sz="2000" dirty="0" smtClean="0">
                <a:latin typeface="Times New Roman" panose="02020603050405020304" pitchFamily="18" charset="0"/>
                <a:cs typeface="Times New Roman" panose="02020603050405020304" pitchFamily="18" charset="0"/>
              </a:rPr>
              <a:t>或</a:t>
            </a:r>
            <a:r>
              <a:rPr lang="zh-CN" altLang="en-US" sz="2000" dirty="0" smtClean="0">
                <a:solidFill>
                  <a:srgbClr val="FF0000"/>
                </a:solidFill>
                <a:latin typeface="Times New Roman" panose="02020603050405020304" pitchFamily="18" charset="0"/>
                <a:cs typeface="Times New Roman" panose="02020603050405020304" pitchFamily="18" charset="0"/>
              </a:rPr>
              <a:t>破坏</a:t>
            </a:r>
            <a:endParaRPr lang="zh-CN" altLang="en-US" sz="1800" dirty="0">
              <a:solidFill>
                <a:srgbClr val="FF0000"/>
              </a:solidFill>
              <a:cs typeface="Times New Roman" panose="02020603050405020304" pitchFamily="18" charset="0"/>
            </a:endParaRPr>
          </a:p>
        </p:txBody>
      </p:sp>
      <p:sp>
        <p:nvSpPr>
          <p:cNvPr id="12"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3897364" y="5801096"/>
            <a:ext cx="4394880" cy="400110"/>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安全性问题不是数据库系统所独有的</a:t>
            </a:r>
            <a:endParaRPr lang="zh-CN" altLang="en-US" sz="1800" dirty="0">
              <a:cs typeface="Times New Roman" panose="02020603050405020304" pitchFamily="18" charset="0"/>
            </a:endParaRPr>
          </a:p>
        </p:txBody>
      </p:sp>
      <p:sp>
        <p:nvSpPr>
          <p:cNvPr id="13"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4054638" y="5801096"/>
            <a:ext cx="4080332" cy="400110"/>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所有计算机系统都存在不安全因素</a:t>
            </a:r>
            <a:endParaRPr lang="zh-CN" altLang="en-US" sz="1800" dirty="0">
              <a:cs typeface="Times New Roman" panose="02020603050405020304" pitchFamily="18" charset="0"/>
            </a:endParaRPr>
          </a:p>
        </p:txBody>
      </p:sp>
      <p:sp>
        <p:nvSpPr>
          <p:cNvPr id="14"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3537324" y="5801096"/>
            <a:ext cx="5114960" cy="400110"/>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只是在数据库系统中由于大量数据集中存放</a:t>
            </a:r>
            <a:endParaRPr lang="zh-CN" altLang="en-US" sz="1800" dirty="0">
              <a:cs typeface="Times New Roman" panose="02020603050405020304" pitchFamily="18" charset="0"/>
            </a:endParaRPr>
          </a:p>
        </p:txBody>
      </p:sp>
      <p:sp>
        <p:nvSpPr>
          <p:cNvPr id="15"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2673826" y="5801096"/>
            <a:ext cx="6841956" cy="400110"/>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而且为众多最终用户直接共享，从而使安全性问题更为突出</a:t>
            </a:r>
            <a:endParaRPr lang="zh-CN" altLang="en-US" sz="1800" dirty="0">
              <a:cs typeface="Times New Roman" panose="02020603050405020304" pitchFamily="18" charset="0"/>
            </a:endParaRPr>
          </a:p>
        </p:txBody>
      </p:sp>
      <p:sp>
        <p:nvSpPr>
          <p:cNvPr id="16"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2530408" y="5801096"/>
            <a:ext cx="7128792" cy="400110"/>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系统安全保护措施是否有效是数据库系统的主要技术指标之一</a:t>
            </a:r>
            <a:endParaRPr lang="zh-CN" altLang="en-US" sz="1800" dirty="0">
              <a:cs typeface="Times New Roman" panose="02020603050405020304" pitchFamily="18" charset="0"/>
            </a:endParaRPr>
          </a:p>
        </p:txBody>
      </p:sp>
      <p:sp>
        <p:nvSpPr>
          <p:cNvPr id="3" name="流程图: 磁盘 2"/>
          <p:cNvSpPr/>
          <p:nvPr/>
        </p:nvSpPr>
        <p:spPr bwMode="auto">
          <a:xfrm>
            <a:off x="5426217" y="3070085"/>
            <a:ext cx="1339567" cy="790914"/>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2000" b="1" dirty="0"/>
              <a:t>数据库</a:t>
            </a:r>
            <a:endParaRPr kumimoji="0" lang="zh-CN" altLang="en-US" sz="2000" b="1" i="0" u="none" strike="noStrike" cap="none" normalizeH="0" baseline="0" dirty="0" smtClean="0">
              <a:ln>
                <a:noFill/>
              </a:ln>
              <a:solidFill>
                <a:schemeClr val="tx1"/>
              </a:solidFill>
              <a:effectLst/>
            </a:endParaRPr>
          </a:p>
        </p:txBody>
      </p:sp>
      <p:grpSp>
        <p:nvGrpSpPr>
          <p:cNvPr id="17" name="组合 16"/>
          <p:cNvGrpSpPr/>
          <p:nvPr/>
        </p:nvGrpSpPr>
        <p:grpSpPr>
          <a:xfrm>
            <a:off x="2927648" y="1646706"/>
            <a:ext cx="2498569" cy="1818836"/>
            <a:chOff x="2927648" y="1646706"/>
            <a:chExt cx="2498569" cy="1818836"/>
          </a:xfrm>
        </p:grpSpPr>
        <p:cxnSp>
          <p:nvCxnSpPr>
            <p:cNvPr id="6" name="直接箭头连接符 5"/>
            <p:cNvCxnSpPr>
              <a:endCxn id="3" idx="2"/>
            </p:cNvCxnSpPr>
            <p:nvPr/>
          </p:nvCxnSpPr>
          <p:spPr bwMode="auto">
            <a:xfrm>
              <a:off x="2927648" y="1646706"/>
              <a:ext cx="2498569" cy="1818836"/>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8"/>
            <p:cNvSpPr txBox="1"/>
            <p:nvPr/>
          </p:nvSpPr>
          <p:spPr>
            <a:xfrm rot="2301292">
              <a:off x="4060708" y="2310619"/>
              <a:ext cx="760665" cy="369332"/>
            </a:xfrm>
            <a:prstGeom prst="rect">
              <a:avLst/>
            </a:prstGeom>
            <a:noFill/>
          </p:spPr>
          <p:txBody>
            <a:bodyPr wrap="square" rtlCol="0">
              <a:spAutoFit/>
            </a:bodyPr>
            <a:lstStyle/>
            <a:p>
              <a:r>
                <a:rPr lang="zh-CN" altLang="en-US" b="1" baseline="0" dirty="0" smtClean="0">
                  <a:latin typeface="+mj-ea"/>
                  <a:ea typeface="+mj-ea"/>
                </a:rPr>
                <a:t>保 护</a:t>
              </a:r>
            </a:p>
          </p:txBody>
        </p:sp>
      </p:grpSp>
      <p:cxnSp>
        <p:nvCxnSpPr>
          <p:cNvPr id="43" name="直接箭头连接符 42"/>
          <p:cNvCxnSpPr>
            <a:stCxn id="3" idx="4"/>
          </p:cNvCxnSpPr>
          <p:nvPr/>
        </p:nvCxnSpPr>
        <p:spPr bwMode="auto">
          <a:xfrm flipV="1">
            <a:off x="6765784" y="1646707"/>
            <a:ext cx="1998448" cy="1818836"/>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5" name="组合 44"/>
          <p:cNvGrpSpPr/>
          <p:nvPr/>
        </p:nvGrpSpPr>
        <p:grpSpPr>
          <a:xfrm rot="16200000">
            <a:off x="7402957" y="1060636"/>
            <a:ext cx="1767733" cy="3042079"/>
            <a:chOff x="3060021" y="599337"/>
            <a:chExt cx="1767733" cy="3042079"/>
          </a:xfrm>
        </p:grpSpPr>
        <p:cxnSp>
          <p:nvCxnSpPr>
            <p:cNvPr id="46" name="直接箭头连接符 45"/>
            <p:cNvCxnSpPr>
              <a:stCxn id="3" idx="4"/>
            </p:cNvCxnSpPr>
            <p:nvPr/>
          </p:nvCxnSpPr>
          <p:spPr bwMode="auto">
            <a:xfrm rot="5400000" flipV="1">
              <a:off x="2422848" y="1236510"/>
              <a:ext cx="3042079" cy="1767733"/>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文本框 46"/>
            <p:cNvSpPr txBox="1"/>
            <p:nvPr/>
          </p:nvSpPr>
          <p:spPr>
            <a:xfrm rot="3408390">
              <a:off x="3847703" y="2090829"/>
              <a:ext cx="760665" cy="369332"/>
            </a:xfrm>
            <a:prstGeom prst="rect">
              <a:avLst/>
            </a:prstGeom>
            <a:noFill/>
          </p:spPr>
          <p:txBody>
            <a:bodyPr wrap="square" rtlCol="0">
              <a:spAutoFit/>
            </a:bodyPr>
            <a:lstStyle/>
            <a:p>
              <a:r>
                <a:rPr lang="zh-CN" altLang="en-US" b="1" dirty="0" smtClean="0">
                  <a:latin typeface="+mj-ea"/>
                  <a:ea typeface="+mj-ea"/>
                </a:rPr>
                <a:t>防 止</a:t>
              </a:r>
              <a:endParaRPr lang="zh-CN" altLang="en-US" b="1" baseline="0" dirty="0" smtClean="0">
                <a:latin typeface="+mj-ea"/>
                <a:ea typeface="+mj-ea"/>
              </a:endParaRPr>
            </a:p>
          </p:txBody>
        </p:sp>
      </p:grpSp>
      <p:cxnSp>
        <p:nvCxnSpPr>
          <p:cNvPr id="50" name="直接箭头连接符 49"/>
          <p:cNvCxnSpPr/>
          <p:nvPr/>
        </p:nvCxnSpPr>
        <p:spPr bwMode="auto">
          <a:xfrm flipV="1">
            <a:off x="6765785" y="1756714"/>
            <a:ext cx="3789060" cy="1708828"/>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32824826"/>
      </p:ext>
    </p:extLst>
  </p:cSld>
  <p:clrMapOvr>
    <a:masterClrMapping/>
  </p:clrMapOvr>
  <p:transition spd="slow" advTm="4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702"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fade">
                                      <p:cBhvr>
                                        <p:cTn id="9" dur="2000"/>
                                        <p:tgtEl>
                                          <p:spTgt spid="26"/>
                                        </p:tgtEl>
                                      </p:cBhvr>
                                    </p:animEffect>
                                  </p:childTnLst>
                                </p:cTn>
                              </p:par>
                              <p:par>
                                <p:cTn id="10" presetID="10" presetClass="entr" presetSubtype="0" fill="hold" grpId="0" nodeType="withEffect">
                                  <p:stCondLst>
                                    <p:cond delay="0"/>
                                  </p:stCondLst>
                                  <p:iterate type="lt">
                                    <p:tmPct val="20519"/>
                                  </p:iterate>
                                  <p:childTnLst>
                                    <p:set>
                                      <p:cBhvr>
                                        <p:cTn id="11" dur="1" fill="hold">
                                          <p:stCondLst>
                                            <p:cond delay="0"/>
                                          </p:stCondLst>
                                        </p:cTn>
                                        <p:tgtEl>
                                          <p:spTgt spid="11"/>
                                        </p:tgtEl>
                                        <p:attrNameLst>
                                          <p:attrName>style.visibility</p:attrName>
                                        </p:attrNameLst>
                                      </p:cBhvr>
                                      <p:to>
                                        <p:strVal val="visible"/>
                                      </p:to>
                                    </p:set>
                                    <p:animEffect transition="in" filter="fade">
                                      <p:cBhvr>
                                        <p:cTn id="12" dur="1100"/>
                                        <p:tgtEl>
                                          <p:spTgt spid="11"/>
                                        </p:tgtEl>
                                      </p:cBhvr>
                                    </p:animEffect>
                                  </p:childTnLst>
                                </p:cTn>
                              </p:par>
                              <p:par>
                                <p:cTn id="13" presetID="22" presetClass="entr" presetSubtype="1" fill="hold" nodeType="withEffect">
                                  <p:stCondLst>
                                    <p:cond delay="200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2300"/>
                                        <p:tgtEl>
                                          <p:spTgt spid="17"/>
                                        </p:tgtEl>
                                      </p:cBhvr>
                                    </p:animEffect>
                                  </p:childTnLst>
                                </p:cTn>
                              </p:par>
                              <p:par>
                                <p:cTn id="16" presetID="22" presetClass="entr" presetSubtype="8" fill="hold" grpId="0" nodeType="withEffect">
                                  <p:stCondLst>
                                    <p:cond delay="430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1000"/>
                                        <p:tgtEl>
                                          <p:spTgt spid="3"/>
                                        </p:tgtEl>
                                      </p:cBhvr>
                                    </p:animEffect>
                                  </p:childTnLst>
                                </p:cTn>
                              </p:par>
                              <p:par>
                                <p:cTn id="19" presetID="22" presetClass="entr" presetSubtype="4" fill="hold" nodeType="withEffect">
                                  <p:stCondLst>
                                    <p:cond delay="550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900"/>
                                        <p:tgtEl>
                                          <p:spTgt spid="43"/>
                                        </p:tgtEl>
                                      </p:cBhvr>
                                    </p:animEffect>
                                  </p:childTnLst>
                                </p:cTn>
                              </p:par>
                              <p:par>
                                <p:cTn id="22" presetID="22" presetClass="entr" presetSubtype="4" fill="hold" nodeType="withEffect">
                                  <p:stCondLst>
                                    <p:cond delay="6300"/>
                                  </p:stCondLst>
                                  <p:childTnLst>
                                    <p:set>
                                      <p:cBhvr>
                                        <p:cTn id="23" dur="1" fill="hold">
                                          <p:stCondLst>
                                            <p:cond delay="0"/>
                                          </p:stCondLst>
                                        </p:cTn>
                                        <p:tgtEl>
                                          <p:spTgt spid="45"/>
                                        </p:tgtEl>
                                        <p:attrNameLst>
                                          <p:attrName>style.visibility</p:attrName>
                                        </p:attrNameLst>
                                      </p:cBhvr>
                                      <p:to>
                                        <p:strVal val="visible"/>
                                      </p:to>
                                    </p:set>
                                    <p:animEffect transition="in" filter="wipe(down)">
                                      <p:cBhvr>
                                        <p:cTn id="24" dur="900"/>
                                        <p:tgtEl>
                                          <p:spTgt spid="45"/>
                                        </p:tgtEl>
                                      </p:cBhvr>
                                    </p:animEffect>
                                  </p:childTnLst>
                                </p:cTn>
                              </p:par>
                              <p:par>
                                <p:cTn id="25" presetID="22" presetClass="entr" presetSubtype="4" fill="hold" nodeType="withEffect">
                                  <p:stCondLst>
                                    <p:cond delay="720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900"/>
                                        <p:tgtEl>
                                          <p:spTgt spid="50"/>
                                        </p:tgtEl>
                                      </p:cBhvr>
                                    </p:animEffect>
                                  </p:childTnLst>
                                </p:cTn>
                              </p:par>
                              <p:par>
                                <p:cTn id="28" presetID="10" presetClass="entr" presetSubtype="0" fill="hold" grpId="0" nodeType="withEffect">
                                  <p:stCondLst>
                                    <p:cond delay="93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 presetClass="exit" presetSubtype="0" fill="hold" grpId="1" nodeType="withEffect">
                                  <p:stCondLst>
                                    <p:cond delay="12600"/>
                                  </p:stCondLst>
                                  <p:childTnLst>
                                    <p:set>
                                      <p:cBhvr>
                                        <p:cTn id="32" dur="1" fill="hold">
                                          <p:stCondLst>
                                            <p:cond delay="0"/>
                                          </p:stCondLst>
                                        </p:cTn>
                                        <p:tgtEl>
                                          <p:spTgt spid="12"/>
                                        </p:tgtEl>
                                        <p:attrNameLst>
                                          <p:attrName>style.visibility</p:attrName>
                                        </p:attrNameLst>
                                      </p:cBhvr>
                                      <p:to>
                                        <p:strVal val="hidden"/>
                                      </p:to>
                                    </p:set>
                                  </p:childTnLst>
                                </p:cTn>
                              </p:par>
                              <p:par>
                                <p:cTn id="33" presetID="10" presetClass="entr" presetSubtype="0" fill="hold" grpId="0" nodeType="withEffect">
                                  <p:stCondLst>
                                    <p:cond delay="1260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 presetClass="exit" presetSubtype="0" fill="hold" grpId="1" nodeType="withEffect">
                                  <p:stCondLst>
                                    <p:cond delay="15300"/>
                                  </p:stCondLst>
                                  <p:childTnLst>
                                    <p:set>
                                      <p:cBhvr>
                                        <p:cTn id="37" dur="1" fill="hold">
                                          <p:stCondLst>
                                            <p:cond delay="0"/>
                                          </p:stCondLst>
                                        </p:cTn>
                                        <p:tgtEl>
                                          <p:spTgt spid="13"/>
                                        </p:tgtEl>
                                        <p:attrNameLst>
                                          <p:attrName>style.visibility</p:attrName>
                                        </p:attrNameLst>
                                      </p:cBhvr>
                                      <p:to>
                                        <p:strVal val="hidden"/>
                                      </p:to>
                                    </p:set>
                                  </p:childTnLst>
                                </p:cTn>
                              </p:par>
                              <p:par>
                                <p:cTn id="38" presetID="10" presetClass="entr" presetSubtype="0" fill="hold" grpId="0" nodeType="withEffect">
                                  <p:stCondLst>
                                    <p:cond delay="154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 presetClass="exit" presetSubtype="0" fill="hold" grpId="1" nodeType="withEffect">
                                  <p:stCondLst>
                                    <p:cond delay="21200"/>
                                  </p:stCondLst>
                                  <p:childTnLst>
                                    <p:set>
                                      <p:cBhvr>
                                        <p:cTn id="42" dur="1" fill="hold">
                                          <p:stCondLst>
                                            <p:cond delay="0"/>
                                          </p:stCondLst>
                                        </p:cTn>
                                        <p:tgtEl>
                                          <p:spTgt spid="14"/>
                                        </p:tgtEl>
                                        <p:attrNameLst>
                                          <p:attrName>style.visibility</p:attrName>
                                        </p:attrNameLst>
                                      </p:cBhvr>
                                      <p:to>
                                        <p:strVal val="hidden"/>
                                      </p:to>
                                    </p:set>
                                  </p:childTnLst>
                                </p:cTn>
                              </p:par>
                              <p:par>
                                <p:cTn id="43" presetID="10" presetClass="entr" presetSubtype="0" fill="hold" grpId="0" nodeType="withEffect">
                                  <p:stCondLst>
                                    <p:cond delay="212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 presetClass="exit" presetSubtype="0" fill="hold" grpId="1" nodeType="withEffect">
                                  <p:stCondLst>
                                    <p:cond delay="28200"/>
                                  </p:stCondLst>
                                  <p:childTnLst>
                                    <p:set>
                                      <p:cBhvr>
                                        <p:cTn id="47" dur="1" fill="hold">
                                          <p:stCondLst>
                                            <p:cond delay="0"/>
                                          </p:stCondLst>
                                        </p:cTn>
                                        <p:tgtEl>
                                          <p:spTgt spid="15"/>
                                        </p:tgtEl>
                                        <p:attrNameLst>
                                          <p:attrName>style.visibility</p:attrName>
                                        </p:attrNameLst>
                                      </p:cBhvr>
                                      <p:to>
                                        <p:strVal val="hidden"/>
                                      </p:to>
                                    </p:set>
                                  </p:childTnLst>
                                </p:cTn>
                              </p:par>
                              <p:par>
                                <p:cTn id="48" presetID="10" presetClass="entr" presetSubtype="0" fill="hold" grpId="0" nodeType="withEffect">
                                  <p:stCondLst>
                                    <p:cond delay="282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xit" presetSubtype="0" fill="hold" grpId="1" nodeType="withEffect">
                                  <p:stCondLst>
                                    <p:cond delay="3510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10" presetClass="exit" presetSubtype="0" fill="hold" grpId="1" nodeType="withEffect">
                                  <p:stCondLst>
                                    <p:cond delay="35100"/>
                                  </p:stCondLst>
                                  <p:iterate type="lt">
                                    <p:tmPct val="0"/>
                                  </p:iterate>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nodeType="withEffect">
                                  <p:stCondLst>
                                    <p:cond delay="3510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35100"/>
                                  </p:stCondLst>
                                  <p:childTnLst>
                                    <p:animEffect transition="out" filter="fade">
                                      <p:cBhvr>
                                        <p:cTn id="61" dur="500"/>
                                        <p:tgtEl>
                                          <p:spTgt spid="3"/>
                                        </p:tgtEl>
                                      </p:cBhvr>
                                    </p:animEffect>
                                    <p:set>
                                      <p:cBhvr>
                                        <p:cTn id="62" dur="1" fill="hold">
                                          <p:stCondLst>
                                            <p:cond delay="499"/>
                                          </p:stCondLst>
                                        </p:cTn>
                                        <p:tgtEl>
                                          <p:spTgt spid="3"/>
                                        </p:tgtEl>
                                        <p:attrNameLst>
                                          <p:attrName>style.visibility</p:attrName>
                                        </p:attrNameLst>
                                      </p:cBhvr>
                                      <p:to>
                                        <p:strVal val="hidden"/>
                                      </p:to>
                                    </p:set>
                                  </p:childTnLst>
                                </p:cTn>
                              </p:par>
                              <p:par>
                                <p:cTn id="63" presetID="10" presetClass="exit" presetSubtype="0" fill="hold" nodeType="withEffect">
                                  <p:stCondLst>
                                    <p:cond delay="35100"/>
                                  </p:stCondLst>
                                  <p:childTnLst>
                                    <p:animEffect transition="out" filter="fade">
                                      <p:cBhvr>
                                        <p:cTn id="64" dur="500"/>
                                        <p:tgtEl>
                                          <p:spTgt spid="45"/>
                                        </p:tgtEl>
                                      </p:cBhvr>
                                    </p:animEffect>
                                    <p:set>
                                      <p:cBhvr>
                                        <p:cTn id="65" dur="1" fill="hold">
                                          <p:stCondLst>
                                            <p:cond delay="499"/>
                                          </p:stCondLst>
                                        </p:cTn>
                                        <p:tgtEl>
                                          <p:spTgt spid="45"/>
                                        </p:tgtEl>
                                        <p:attrNameLst>
                                          <p:attrName>style.visibility</p:attrName>
                                        </p:attrNameLst>
                                      </p:cBhvr>
                                      <p:to>
                                        <p:strVal val="hidden"/>
                                      </p:to>
                                    </p:set>
                                  </p:childTnLst>
                                </p:cTn>
                              </p:par>
                              <p:par>
                                <p:cTn id="66" presetID="10" presetClass="exit" presetSubtype="0" fill="hold" nodeType="withEffect">
                                  <p:stCondLst>
                                    <p:cond delay="35100"/>
                                  </p:stCondLst>
                                  <p:childTnLst>
                                    <p:animEffect transition="out" filter="fade">
                                      <p:cBhvr>
                                        <p:cTn id="67" dur="500"/>
                                        <p:tgtEl>
                                          <p:spTgt spid="43"/>
                                        </p:tgtEl>
                                      </p:cBhvr>
                                    </p:animEffect>
                                    <p:set>
                                      <p:cBhvr>
                                        <p:cTn id="68" dur="1" fill="hold">
                                          <p:stCondLst>
                                            <p:cond delay="499"/>
                                          </p:stCondLst>
                                        </p:cTn>
                                        <p:tgtEl>
                                          <p:spTgt spid="43"/>
                                        </p:tgtEl>
                                        <p:attrNameLst>
                                          <p:attrName>style.visibility</p:attrName>
                                        </p:attrNameLst>
                                      </p:cBhvr>
                                      <p:to>
                                        <p:strVal val="hidden"/>
                                      </p:to>
                                    </p:set>
                                  </p:childTnLst>
                                </p:cTn>
                              </p:par>
                              <p:par>
                                <p:cTn id="69" presetID="10" presetClass="exit" presetSubtype="0" fill="hold" nodeType="withEffect">
                                  <p:stCondLst>
                                    <p:cond delay="35100"/>
                                  </p:stCondLst>
                                  <p:childTnLst>
                                    <p:animEffect transition="out" filter="fade">
                                      <p:cBhvr>
                                        <p:cTn id="70" dur="500"/>
                                        <p:tgtEl>
                                          <p:spTgt spid="50"/>
                                        </p:tgtEl>
                                      </p:cBhvr>
                                    </p:animEffect>
                                    <p:set>
                                      <p:cBhvr>
                                        <p:cTn id="71" dur="1" fill="hold">
                                          <p:stCondLst>
                                            <p:cond delay="499"/>
                                          </p:stCondLst>
                                        </p:cTn>
                                        <p:tgtEl>
                                          <p:spTgt spid="50"/>
                                        </p:tgtEl>
                                        <p:attrNameLst>
                                          <p:attrName>style.visibility</p:attrName>
                                        </p:attrNameLst>
                                      </p:cBhvr>
                                      <p:to>
                                        <p:strVal val="hidden"/>
                                      </p:to>
                                    </p:set>
                                  </p:childTnLst>
                                </p:cTn>
                              </p:par>
                              <p:par>
                                <p:cTn id="72" presetID="22" presetClass="entr" presetSubtype="1" fill="hold" nodeType="withEffect">
                                  <p:stCondLst>
                                    <p:cond delay="35100"/>
                                  </p:stCondLst>
                                  <p:childTnLst>
                                    <p:set>
                                      <p:cBhvr>
                                        <p:cTn id="73" dur="1" fill="hold">
                                          <p:stCondLst>
                                            <p:cond delay="0"/>
                                          </p:stCondLst>
                                        </p:cTn>
                                        <p:tgtEl>
                                          <p:spTgt spid="37"/>
                                        </p:tgtEl>
                                        <p:attrNameLst>
                                          <p:attrName>style.visibility</p:attrName>
                                        </p:attrNameLst>
                                      </p:cBhvr>
                                      <p:to>
                                        <p:strVal val="visible"/>
                                      </p:to>
                                    </p:set>
                                    <p:animEffect transition="in" filter="wipe(up)">
                                      <p:cBhvr>
                                        <p:cTn id="74" dur="1100"/>
                                        <p:tgtEl>
                                          <p:spTgt spid="37"/>
                                        </p:tgtEl>
                                      </p:cBhvr>
                                    </p:animEffect>
                                  </p:childTnLst>
                                </p:cTn>
                              </p:par>
                              <p:par>
                                <p:cTn id="75" presetID="22" presetClass="entr" presetSubtype="8" fill="hold" grpId="0" nodeType="withEffect">
                                  <p:stCondLst>
                                    <p:cond delay="3620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par>
                                <p:cTn id="78" presetID="22" presetClass="entr" presetSubtype="8" fill="hold" grpId="0" nodeType="withEffect">
                                  <p:stCondLst>
                                    <p:cond delay="3690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1000"/>
                                        <p:tgtEl>
                                          <p:spTgt spid="30"/>
                                        </p:tgtEl>
                                      </p:cBhvr>
                                    </p:animEffect>
                                  </p:childTnLst>
                                </p:cTn>
                              </p:par>
                              <p:par>
                                <p:cTn id="81" presetID="22" presetClass="entr" presetSubtype="8" fill="hold" grpId="0" nodeType="withEffect">
                                  <p:stCondLst>
                                    <p:cond delay="3820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par>
                                <p:cTn id="84" presetID="22" presetClass="entr" presetSubtype="8" fill="hold" grpId="0" nodeType="withEffect">
                                  <p:stCondLst>
                                    <p:cond delay="38800"/>
                                  </p:stCondLst>
                                  <p:childTnLst>
                                    <p:set>
                                      <p:cBhvr>
                                        <p:cTn id="85" dur="1" fill="hold">
                                          <p:stCondLst>
                                            <p:cond delay="0"/>
                                          </p:stCondLst>
                                        </p:cTn>
                                        <p:tgtEl>
                                          <p:spTgt spid="36"/>
                                        </p:tgtEl>
                                        <p:attrNameLst>
                                          <p:attrName>style.visibility</p:attrName>
                                        </p:attrNameLst>
                                      </p:cBhvr>
                                      <p:to>
                                        <p:strVal val="visible"/>
                                      </p:to>
                                    </p:set>
                                    <p:animEffect transition="in" filter="wipe(left)">
                                      <p:cBhvr>
                                        <p:cTn id="8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7" fill="hold" display="0">
                  <p:stCondLst>
                    <p:cond delay="indefinite"/>
                  </p:stCondLst>
                  <p:endCondLst>
                    <p:cond evt="onStopAudio" delay="0">
                      <p:tgtEl>
                        <p:sldTgt/>
                      </p:tgtEl>
                    </p:cond>
                  </p:endCondLst>
                </p:cTn>
                <p:tgtEl>
                  <p:spTgt spid="2"/>
                </p:tgtEl>
              </p:cMediaNode>
            </p:audio>
          </p:childTnLst>
        </p:cTn>
      </p:par>
    </p:tnLst>
    <p:bldLst>
      <p:bldP spid="26" grpId="0"/>
      <p:bldP spid="21" grpId="0" animBg="1"/>
      <p:bldP spid="29" grpId="0" animBg="1"/>
      <p:bldP spid="30" grpId="0" animBg="1"/>
      <p:bldP spid="36" grpId="0" animBg="1"/>
      <p:bldP spid="11" grpId="0"/>
      <p:bldP spid="11" grpId="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数据库的不安全因素</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非授权用户对数据库的恶意存取和破坏</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147732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一些黑客（</a:t>
            </a:r>
            <a:r>
              <a:rPr lang="en-US" altLang="zh-CN" sz="2000" dirty="0">
                <a:latin typeface="Times New Roman" panose="02020603050405020304" pitchFamily="18" charset="0"/>
                <a:cs typeface="Times New Roman" panose="02020603050405020304" pitchFamily="18" charset="0"/>
              </a:rPr>
              <a:t>Hacker</a:t>
            </a:r>
            <a:r>
              <a:rPr lang="zh-CN" altLang="en-US" sz="2000" dirty="0">
                <a:latin typeface="Times New Roman" panose="02020603050405020304" pitchFamily="18" charset="0"/>
                <a:cs typeface="Times New Roman" panose="02020603050405020304" pitchFamily="18" charset="0"/>
              </a:rPr>
              <a:t>）和犯罪分子在用户存取数据库时猎取用户名和用户口令，然后假冒合法用户偷取、修改甚至破坏用户数据。</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数据库管理系统提供的安全措施主要包括用户身份鉴别、存取控制和视图等技术。</a:t>
            </a:r>
          </a:p>
        </p:txBody>
      </p:sp>
      <p:pic>
        <p:nvPicPr>
          <p:cNvPr id="5" name="图片 4"/>
          <p:cNvPicPr>
            <a:picLocks noChangeAspect="1"/>
          </p:cNvPicPr>
          <p:nvPr/>
        </p:nvPicPr>
        <p:blipFill>
          <a:blip r:embed="rId4"/>
          <a:stretch>
            <a:fillRect/>
          </a:stretch>
        </p:blipFill>
        <p:spPr>
          <a:xfrm>
            <a:off x="3071664" y="3148488"/>
            <a:ext cx="4673840" cy="2870348"/>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a:off x="3071664" y="3148488"/>
            <a:ext cx="4994351" cy="3024971"/>
          </a:xfrm>
          <a:prstGeom prst="rect">
            <a:avLst/>
          </a:prstGeom>
          <a:ln>
            <a:noFill/>
          </a:ln>
          <a:effectLst>
            <a:outerShdw blurRad="292100" dist="139700" dir="2700000" algn="tl" rotWithShape="0">
              <a:srgbClr val="333333">
                <a:alpha val="65000"/>
              </a:srgbClr>
            </a:outerShdw>
          </a:effectLst>
        </p:spPr>
      </p:pic>
      <p:pic>
        <p:nvPicPr>
          <p:cNvPr id="8" name="Voic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800" y="2900115"/>
            <a:ext cx="406400" cy="406400"/>
          </a:xfrm>
          <a:prstGeom prst="rect">
            <a:avLst/>
          </a:prstGeom>
        </p:spPr>
      </p:pic>
    </p:spTree>
    <p:extLst>
      <p:ext uri="{BB962C8B-B14F-4D97-AF65-F5344CB8AC3E}">
        <p14:creationId xmlns:p14="http://schemas.microsoft.com/office/powerpoint/2010/main" val="631022424"/>
      </p:ext>
    </p:extLst>
  </p:cSld>
  <p:clrMapOvr>
    <a:masterClrMapping/>
  </p:clrMapOvr>
  <p:transition spd="slow" advTm="36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377" fill="hold"/>
                                        <p:tgtEl>
                                          <p:spTgt spid="8"/>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2200"/>
                                  </p:stCondLst>
                                  <p:iterate type="lt">
                                    <p:tmPct val="2125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par>
                                <p:cTn id="16" presetID="10" presetClass="entr" presetSubtype="0" fill="hold" grpId="0" nodeType="withEffect">
                                  <p:stCondLst>
                                    <p:cond delay="8900"/>
                                  </p:stCondLst>
                                  <p:iterate type="lt">
                                    <p:tmPct val="22437"/>
                                  </p:iterate>
                                  <p:childTnLst>
                                    <p:set>
                                      <p:cBhvr>
                                        <p:cTn id="17" dur="1" fill="hold">
                                          <p:stCondLst>
                                            <p:cond delay="0"/>
                                          </p:stCondLst>
                                        </p:cTn>
                                        <p:tgtEl>
                                          <p:spTgt spid="20"/>
                                        </p:tgtEl>
                                        <p:attrNameLst>
                                          <p:attrName>style.visibility</p:attrName>
                                        </p:attrNameLst>
                                      </p:cBhvr>
                                      <p:to>
                                        <p:strVal val="visible"/>
                                      </p:to>
                                    </p:set>
                                    <p:animEffect transition="in" filter="fade">
                                      <p:cBhvr>
                                        <p:cTn id="18" dur="1100"/>
                                        <p:tgtEl>
                                          <p:spTgt spid="20"/>
                                        </p:tgtEl>
                                      </p:cBhvr>
                                    </p:animEffect>
                                  </p:childTnLst>
                                </p:cTn>
                              </p:par>
                              <p:par>
                                <p:cTn id="19" presetID="21" presetClass="entr" presetSubtype="1" fill="hold" nodeType="withEffect">
                                  <p:stCondLst>
                                    <p:cond delay="10800"/>
                                  </p:stCondLst>
                                  <p:childTnLst>
                                    <p:set>
                                      <p:cBhvr>
                                        <p:cTn id="20" dur="1" fill="hold">
                                          <p:stCondLst>
                                            <p:cond delay="0"/>
                                          </p:stCondLst>
                                        </p:cTn>
                                        <p:tgtEl>
                                          <p:spTgt spid="5"/>
                                        </p:tgtEl>
                                        <p:attrNameLst>
                                          <p:attrName>style.visibility</p:attrName>
                                        </p:attrNameLst>
                                      </p:cBhvr>
                                      <p:to>
                                        <p:strVal val="visible"/>
                                      </p:to>
                                    </p:set>
                                    <p:animEffect transition="in" filter="wheel(1)">
                                      <p:cBhvr>
                                        <p:cTn id="21" dur="2000"/>
                                        <p:tgtEl>
                                          <p:spTgt spid="5"/>
                                        </p:tgtEl>
                                      </p:cBhvr>
                                    </p:animEffect>
                                  </p:childTnLst>
                                </p:cTn>
                              </p:par>
                              <p:par>
                                <p:cTn id="22" presetID="6" presetClass="entr" presetSubtype="16" fill="hold" nodeType="withEffect">
                                  <p:stCondLst>
                                    <p:cond delay="2810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10" presetClass="exit" presetSubtype="0" fill="hold" nodeType="withEffect">
                                  <p:stCondLst>
                                    <p:cond delay="2810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fill="hold" display="0">
                  <p:stCondLst>
                    <p:cond delay="indefinite"/>
                  </p:stCondLst>
                  <p:endCondLst>
                    <p:cond evt="onStopAudio" delay="0">
                      <p:tgtEl>
                        <p:sldTgt/>
                      </p:tgtEl>
                    </p:cond>
                  </p:endCondLst>
                </p:cTn>
                <p:tgtEl>
                  <p:spTgt spid="8"/>
                </p:tgtEl>
              </p:cMediaNode>
            </p:audio>
          </p:childTnLst>
        </p:cTn>
      </p:par>
    </p:tnLst>
    <p:bldLst>
      <p:bldP spid="2" grpId="0"/>
      <p:bldP spid="3" grpId="0"/>
      <p:bldP spid="4"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数据库的不安全因素</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数据库中重要或敏感的数据被泄露</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黑客和敌对分子千方百计盗窃数据库中的重要数据，一些机密信息被</a:t>
            </a:r>
            <a:r>
              <a:rPr lang="zh-CN" altLang="en-US" sz="2000" dirty="0" smtClean="0">
                <a:latin typeface="Times New Roman" panose="02020603050405020304" pitchFamily="18" charset="0"/>
                <a:cs typeface="Times New Roman" panose="02020603050405020304" pitchFamily="18" charset="0"/>
              </a:rPr>
              <a:t>暴露</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数据库管理系统提供的主要技术有强制存取控制、数据加密存储和加密传输</a:t>
            </a:r>
            <a:r>
              <a:rPr lang="zh-CN" altLang="en-US" sz="2000" dirty="0" smtClean="0">
                <a:latin typeface="Times New Roman" panose="02020603050405020304" pitchFamily="18" charset="0"/>
                <a:cs typeface="Times New Roman" panose="02020603050405020304" pitchFamily="18" charset="0"/>
              </a:rPr>
              <a:t>等</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审计日志分析</a:t>
            </a:r>
          </a:p>
        </p:txBody>
      </p:sp>
      <p:pic>
        <p:nvPicPr>
          <p:cNvPr id="6" name="图片 5"/>
          <p:cNvPicPr>
            <a:picLocks noChangeAspect="1"/>
          </p:cNvPicPr>
          <p:nvPr/>
        </p:nvPicPr>
        <p:blipFill>
          <a:blip r:embed="rId4"/>
          <a:stretch>
            <a:fillRect/>
          </a:stretch>
        </p:blipFill>
        <p:spPr>
          <a:xfrm>
            <a:off x="3103964" y="3357563"/>
            <a:ext cx="5984072" cy="2576991"/>
          </a:xfrm>
          <a:prstGeom prst="rect">
            <a:avLst/>
          </a:prstGeom>
          <a:ln>
            <a:noFill/>
          </a:ln>
          <a:effectLst>
            <a:softEdge rad="112500"/>
          </a:effectLst>
        </p:spPr>
      </p:pic>
      <p:pic>
        <p:nvPicPr>
          <p:cNvPr id="9" name="Voic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28936" y="3014494"/>
            <a:ext cx="406400" cy="406400"/>
          </a:xfrm>
          <a:prstGeom prst="rect">
            <a:avLst/>
          </a:prstGeom>
        </p:spPr>
      </p:pic>
    </p:spTree>
    <p:extLst>
      <p:ext uri="{BB962C8B-B14F-4D97-AF65-F5344CB8AC3E}">
        <p14:creationId xmlns:p14="http://schemas.microsoft.com/office/powerpoint/2010/main" val="3328874156"/>
      </p:ext>
    </p:extLst>
  </p:cSld>
  <p:clrMapOvr>
    <a:masterClrMapping/>
  </p:clrMapOvr>
  <mc:AlternateContent xmlns:mc="http://schemas.openxmlformats.org/markup-compatibility/2006" xmlns:p14="http://schemas.microsoft.com/office/powerpoint/2010/main">
    <mc:Choice Requires="p14">
      <p:transition p14:dur="10" advTm="28000"/>
    </mc:Choice>
    <mc:Fallback xmlns="">
      <p:transition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939" fill="hold"/>
                                        <p:tgtEl>
                                          <p:spTgt spid="9"/>
                                        </p:tgtEl>
                                      </p:cBhvr>
                                    </p:cmd>
                                  </p:childTnLst>
                                </p:cTn>
                              </p:par>
                              <p:par>
                                <p:cTn id="7" presetID="10" presetClass="entr" presetSubtype="0" fill="hold" grpId="0" nodeType="withEffect">
                                  <p:stCondLst>
                                    <p:cond delay="0"/>
                                  </p:stCondLst>
                                  <p:iterate type="lt">
                                    <p:tmPct val="15238"/>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4700"/>
                                  </p:stCondLst>
                                  <p:iterate type="lt">
                                    <p:tmPct val="25224"/>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1100"/>
                                        <p:tgtEl>
                                          <p:spTgt spid="20"/>
                                        </p:tgtEl>
                                      </p:cBhvr>
                                    </p:animEffect>
                                  </p:childTnLst>
                                </p:cTn>
                              </p:par>
                              <p:par>
                                <p:cTn id="13" presetID="6" presetClass="entr" presetSubtype="16" fill="hold" nodeType="withEffect">
                                  <p:stCondLst>
                                    <p:cond delay="2350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9"/>
                </p:tgtEl>
              </p:cMediaNode>
            </p:audio>
          </p:childTnLst>
        </p:cTn>
      </p:par>
    </p:tnLst>
    <p:bldLst>
      <p:bldP spid="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数据库的不安全因素</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安全环境的脆弱性</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数据库的安全性与计算机系统的安全性紧密联系</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计算机硬件、操作系统、网络系统等的安全性</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建立一套可信（</a:t>
            </a:r>
            <a:r>
              <a:rPr lang="en-US" altLang="zh-CN" sz="2000" dirty="0">
                <a:latin typeface="Times New Roman" panose="02020603050405020304" pitchFamily="18" charset="0"/>
                <a:cs typeface="Times New Roman" panose="02020603050405020304" pitchFamily="18" charset="0"/>
              </a:rPr>
              <a:t>Trusted</a:t>
            </a:r>
            <a:r>
              <a:rPr lang="zh-CN" altLang="en-US" sz="2000" dirty="0">
                <a:latin typeface="Times New Roman" panose="02020603050405020304" pitchFamily="18" charset="0"/>
                <a:cs typeface="Times New Roman" panose="02020603050405020304" pitchFamily="18" charset="0"/>
              </a:rPr>
              <a:t>）计算机系统的概念和标准</a:t>
            </a:r>
          </a:p>
        </p:txBody>
      </p:sp>
      <p:pic>
        <p:nvPicPr>
          <p:cNvPr id="5" name="Voic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64840" y="3357563"/>
            <a:ext cx="406400" cy="406400"/>
          </a:xfrm>
          <a:prstGeom prst="rect">
            <a:avLst/>
          </a:prstGeom>
        </p:spPr>
      </p:pic>
      <p:pic>
        <p:nvPicPr>
          <p:cNvPr id="7" name="图片 6"/>
          <p:cNvPicPr>
            <a:picLocks noChangeAspect="1"/>
          </p:cNvPicPr>
          <p:nvPr/>
        </p:nvPicPr>
        <p:blipFill>
          <a:blip r:embed="rId5"/>
          <a:stretch>
            <a:fillRect/>
          </a:stretch>
        </p:blipFill>
        <p:spPr>
          <a:xfrm>
            <a:off x="3304833" y="2996952"/>
            <a:ext cx="5582334" cy="31683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6140814"/>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55" fill="hold"/>
                                        <p:tgtEl>
                                          <p:spTgt spid="5"/>
                                        </p:tgtEl>
                                      </p:cBhvr>
                                    </p:cmd>
                                  </p:childTnLst>
                                </p:cTn>
                              </p:par>
                              <p:par>
                                <p:cTn id="7" presetID="10" presetClass="entr" presetSubtype="0" fill="hold" grpId="0" nodeType="withEffect">
                                  <p:stCondLst>
                                    <p:cond delay="0"/>
                                  </p:stCondLst>
                                  <p:iterate type="lt">
                                    <p:tmPct val="15238"/>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3700"/>
                                  </p:stCondLst>
                                  <p:iterate type="lt">
                                    <p:tmPct val="19284"/>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1100"/>
                                        <p:tgtEl>
                                          <p:spTgt spid="20"/>
                                        </p:tgtEl>
                                      </p:cBhvr>
                                    </p:animEffect>
                                  </p:childTnLst>
                                </p:cTn>
                              </p:par>
                              <p:par>
                                <p:cTn id="13" presetID="21" presetClass="entr" presetSubtype="1" fill="hold" nodeType="withEffect">
                                  <p:stCondLst>
                                    <p:cond delay="1520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3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4"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安全标准简介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信息安全标准的发展历史 </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255454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1985</a:t>
            </a:r>
            <a:r>
              <a:rPr lang="zh-CN" altLang="en-US" sz="2000" dirty="0">
                <a:latin typeface="Times New Roman" panose="02020603050405020304" pitchFamily="18" charset="0"/>
                <a:cs typeface="Times New Roman" panose="02020603050405020304" pitchFamily="18" charset="0"/>
              </a:rPr>
              <a:t>年美国国防部（</a:t>
            </a:r>
            <a:r>
              <a:rPr lang="en-US" altLang="zh-CN" sz="2000" dirty="0">
                <a:latin typeface="Times New Roman" panose="02020603050405020304" pitchFamily="18" charset="0"/>
                <a:cs typeface="Times New Roman" panose="02020603050405020304" pitchFamily="18" charset="0"/>
              </a:rPr>
              <a:t>DoD</a:t>
            </a:r>
            <a:r>
              <a:rPr lang="zh-CN" altLang="en-US" sz="2000" dirty="0">
                <a:latin typeface="Times New Roman" panose="02020603050405020304" pitchFamily="18" charset="0"/>
                <a:cs typeface="Times New Roman" panose="02020603050405020304" pitchFamily="18" charset="0"/>
              </a:rPr>
              <a:t>）正式颁布</a:t>
            </a:r>
            <a:r>
              <a:rPr lang="en-US" altLang="zh-CN" sz="2000" dirty="0">
                <a:latin typeface="Times New Roman" panose="02020603050405020304" pitchFamily="18" charset="0"/>
                <a:cs typeface="Times New Roman" panose="02020603050405020304" pitchFamily="18" charset="0"/>
              </a:rPr>
              <a:t>《DoD</a:t>
            </a:r>
            <a:r>
              <a:rPr lang="zh-CN" altLang="en-US" sz="2000" dirty="0">
                <a:latin typeface="Times New Roman" panose="02020603050405020304" pitchFamily="18" charset="0"/>
                <a:cs typeface="Times New Roman" panose="02020603050405020304" pitchFamily="18" charset="0"/>
              </a:rPr>
              <a:t>可信计算机系统评估准则</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（简称</a:t>
            </a:r>
            <a:r>
              <a:rPr lang="en-US" altLang="zh-CN" sz="2000" dirty="0">
                <a:latin typeface="Times New Roman" panose="02020603050405020304" pitchFamily="18" charset="0"/>
                <a:cs typeface="Times New Roman" panose="02020603050405020304" pitchFamily="18" charset="0"/>
              </a:rPr>
              <a:t>TCSEC</a:t>
            </a:r>
            <a:r>
              <a:rPr lang="zh-CN" altLang="en-US" sz="2000" dirty="0">
                <a:latin typeface="Times New Roman" panose="02020603050405020304" pitchFamily="18" charset="0"/>
                <a:cs typeface="Times New Roman" panose="02020603050405020304" pitchFamily="18" charset="0"/>
              </a:rPr>
              <a:t>或</a:t>
            </a:r>
            <a:r>
              <a:rPr lang="en-US" altLang="zh-CN" sz="2000" dirty="0">
                <a:latin typeface="Times New Roman" panose="02020603050405020304" pitchFamily="18" charset="0"/>
                <a:cs typeface="Times New Roman" panose="02020603050405020304" pitchFamily="18" charset="0"/>
              </a:rPr>
              <a:t>DoD85</a:t>
            </a:r>
            <a:r>
              <a:rPr lang="zh-CN" altLang="en-US" sz="2000" dirty="0">
                <a:latin typeface="Times New Roman" panose="02020603050405020304" pitchFamily="18" charset="0"/>
                <a:cs typeface="Times New Roman" panose="02020603050405020304" pitchFamily="18" charset="0"/>
              </a:rPr>
              <a:t>）</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不同国家建立在</a:t>
            </a:r>
            <a:r>
              <a:rPr lang="en-US" altLang="zh-CN" sz="2000" dirty="0">
                <a:latin typeface="Times New Roman" panose="02020603050405020304" pitchFamily="18" charset="0"/>
                <a:cs typeface="Times New Roman" panose="02020603050405020304" pitchFamily="18" charset="0"/>
              </a:rPr>
              <a:t>TCSEC</a:t>
            </a:r>
            <a:r>
              <a:rPr lang="zh-CN" altLang="en-US" sz="2000" dirty="0">
                <a:latin typeface="Times New Roman" panose="02020603050405020304" pitchFamily="18" charset="0"/>
                <a:cs typeface="Times New Roman" panose="02020603050405020304" pitchFamily="18" charset="0"/>
              </a:rPr>
              <a:t>概念上的评估准则</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欧洲的信息技术安全评估准则（</a:t>
            </a:r>
            <a:r>
              <a:rPr lang="en-US" altLang="zh-CN" sz="2000" dirty="0">
                <a:latin typeface="Times New Roman" panose="02020603050405020304" pitchFamily="18" charset="0"/>
                <a:cs typeface="Times New Roman" panose="02020603050405020304" pitchFamily="18" charset="0"/>
              </a:rPr>
              <a:t>ITSEC</a:t>
            </a:r>
            <a:r>
              <a:rPr lang="zh-CN" altLang="en-US" sz="2000" dirty="0">
                <a:latin typeface="Times New Roman" panose="02020603050405020304" pitchFamily="18" charset="0"/>
                <a:cs typeface="Times New Roman" panose="02020603050405020304" pitchFamily="18" charset="0"/>
              </a:rPr>
              <a:t>）</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加拿大的可信计算机产品评估准则（</a:t>
            </a:r>
            <a:r>
              <a:rPr lang="en-US" altLang="zh-CN" sz="2000" dirty="0">
                <a:latin typeface="Times New Roman" panose="02020603050405020304" pitchFamily="18" charset="0"/>
                <a:cs typeface="Times New Roman" panose="02020603050405020304" pitchFamily="18" charset="0"/>
              </a:rPr>
              <a:t>CTCPEC</a:t>
            </a:r>
            <a:r>
              <a:rPr lang="zh-CN" altLang="en-US" sz="2000" dirty="0">
                <a:latin typeface="Times New Roman" panose="02020603050405020304" pitchFamily="18" charset="0"/>
                <a:cs typeface="Times New Roman" panose="02020603050405020304" pitchFamily="18" charset="0"/>
              </a:rPr>
              <a:t>）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美国的信息技术安全联邦标准（</a:t>
            </a:r>
            <a:r>
              <a:rPr lang="en-US" altLang="zh-CN" sz="2000" dirty="0">
                <a:latin typeface="Times New Roman" panose="02020603050405020304" pitchFamily="18" charset="0"/>
                <a:cs typeface="Times New Roman" panose="02020603050405020304" pitchFamily="18" charset="0"/>
              </a:rPr>
              <a:t>FC</a:t>
            </a:r>
            <a:r>
              <a:rPr lang="zh-CN" altLang="en-US" sz="2000" dirty="0">
                <a:latin typeface="Times New Roman" panose="02020603050405020304" pitchFamily="18" charset="0"/>
                <a:cs typeface="Times New Roman" panose="02020603050405020304" pitchFamily="18" charset="0"/>
              </a:rPr>
              <a:t>）</a:t>
            </a:r>
          </a:p>
        </p:txBody>
      </p:sp>
      <p:pic>
        <p:nvPicPr>
          <p:cNvPr id="9" name="Voic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3429000"/>
            <a:ext cx="406400" cy="406400"/>
          </a:xfrm>
          <a:prstGeom prst="rect">
            <a:avLst/>
          </a:prstGeom>
        </p:spPr>
      </p:pic>
      <p:sp>
        <p:nvSpPr>
          <p:cNvPr id="11"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3981524"/>
            <a:ext cx="9217024" cy="209288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1993</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CTCPEC</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FC</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TCSEC</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ITSEC</a:t>
            </a:r>
            <a:r>
              <a:rPr lang="zh-CN" altLang="en-US" sz="2000" dirty="0">
                <a:latin typeface="Times New Roman" panose="02020603050405020304" pitchFamily="18" charset="0"/>
                <a:cs typeface="Times New Roman" panose="02020603050405020304" pitchFamily="18" charset="0"/>
              </a:rPr>
              <a:t>联合行动，解决原标准中概念和技术上的差异，称为</a:t>
            </a:r>
            <a:r>
              <a:rPr lang="en-US" altLang="zh-CN" sz="2000" dirty="0">
                <a:latin typeface="Times New Roman" panose="02020603050405020304" pitchFamily="18" charset="0"/>
                <a:cs typeface="Times New Roman" panose="02020603050405020304" pitchFamily="18" charset="0"/>
              </a:rPr>
              <a:t>CC</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Common Criteria</a:t>
            </a:r>
            <a:r>
              <a:rPr lang="zh-CN" altLang="en-US" sz="2000" dirty="0">
                <a:latin typeface="Times New Roman" panose="02020603050405020304" pitchFamily="18" charset="0"/>
                <a:cs typeface="Times New Roman" panose="02020603050405020304" pitchFamily="18" charset="0"/>
              </a:rPr>
              <a:t>）项目</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1999</a:t>
            </a:r>
            <a:r>
              <a:rPr lang="zh-CN" altLang="en-US" sz="2000" dirty="0">
                <a:latin typeface="Times New Roman" panose="02020603050405020304" pitchFamily="18" charset="0"/>
                <a:cs typeface="Times New Roman" panose="02020603050405020304" pitchFamily="18" charset="0"/>
              </a:rPr>
              <a:t>年  </a:t>
            </a:r>
            <a:r>
              <a:rPr lang="en-US" altLang="zh-CN" sz="2000" dirty="0">
                <a:latin typeface="Times New Roman" panose="02020603050405020304" pitchFamily="18" charset="0"/>
                <a:cs typeface="Times New Roman" panose="02020603050405020304" pitchFamily="18" charset="0"/>
              </a:rPr>
              <a:t>CC V2.1</a:t>
            </a:r>
            <a:r>
              <a:rPr lang="zh-CN" altLang="en-US" sz="2000" dirty="0">
                <a:latin typeface="Times New Roman" panose="02020603050405020304" pitchFamily="18" charset="0"/>
                <a:cs typeface="Times New Roman" panose="02020603050405020304" pitchFamily="18" charset="0"/>
              </a:rPr>
              <a:t>版被</a:t>
            </a:r>
            <a:r>
              <a:rPr lang="en-US" altLang="zh-CN" sz="2000" dirty="0">
                <a:latin typeface="Times New Roman" panose="02020603050405020304" pitchFamily="18" charset="0"/>
                <a:cs typeface="Times New Roman" panose="02020603050405020304" pitchFamily="18" charset="0"/>
              </a:rPr>
              <a:t>ISO</a:t>
            </a:r>
            <a:r>
              <a:rPr lang="zh-CN" altLang="en-US" sz="2000" dirty="0">
                <a:latin typeface="Times New Roman" panose="02020603050405020304" pitchFamily="18" charset="0"/>
                <a:cs typeface="Times New Roman" panose="02020603050405020304" pitchFamily="18" charset="0"/>
              </a:rPr>
              <a:t>采用为</a:t>
            </a:r>
            <a:r>
              <a:rPr lang="zh-CN" altLang="en-US" sz="2000" dirty="0" smtClean="0">
                <a:latin typeface="Times New Roman" panose="02020603050405020304" pitchFamily="18" charset="0"/>
                <a:cs typeface="Times New Roman" panose="02020603050405020304" pitchFamily="18" charset="0"/>
              </a:rPr>
              <a:t>国际标准</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en-US" altLang="zh-CN" sz="2000" dirty="0" smtClean="0">
                <a:latin typeface="Times New Roman" panose="02020603050405020304" pitchFamily="18" charset="0"/>
                <a:cs typeface="Times New Roman" panose="02020603050405020304" pitchFamily="18" charset="0"/>
              </a:rPr>
              <a:t>2001</a:t>
            </a:r>
            <a:r>
              <a:rPr lang="zh-CN" altLang="en-US" sz="2000" dirty="0">
                <a:latin typeface="Times New Roman" panose="02020603050405020304" pitchFamily="18" charset="0"/>
                <a:cs typeface="Times New Roman" panose="02020603050405020304" pitchFamily="18" charset="0"/>
              </a:rPr>
              <a:t>年  </a:t>
            </a:r>
            <a:r>
              <a:rPr lang="en-US" altLang="zh-CN" sz="2000" dirty="0">
                <a:latin typeface="Times New Roman" panose="02020603050405020304" pitchFamily="18" charset="0"/>
                <a:cs typeface="Times New Roman" panose="02020603050405020304" pitchFamily="18" charset="0"/>
              </a:rPr>
              <a:t>CC V2.1</a:t>
            </a:r>
            <a:r>
              <a:rPr lang="zh-CN" altLang="en-US" sz="2000" dirty="0">
                <a:latin typeface="Times New Roman" panose="02020603050405020304" pitchFamily="18" charset="0"/>
                <a:cs typeface="Times New Roman" panose="02020603050405020304" pitchFamily="18" charset="0"/>
              </a:rPr>
              <a:t>版被我国采用为国家标准</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目前</a:t>
            </a:r>
            <a:r>
              <a:rPr lang="en-US" altLang="zh-CN" sz="2000" dirty="0">
                <a:latin typeface="Times New Roman" panose="02020603050405020304" pitchFamily="18" charset="0"/>
                <a:cs typeface="Times New Roman" panose="02020603050405020304" pitchFamily="18" charset="0"/>
              </a:rPr>
              <a:t>CC</a:t>
            </a:r>
            <a:r>
              <a:rPr lang="zh-CN" altLang="en-US" sz="2000" dirty="0">
                <a:latin typeface="Times New Roman" panose="02020603050405020304" pitchFamily="18" charset="0"/>
                <a:cs typeface="Times New Roman" panose="02020603050405020304" pitchFamily="18" charset="0"/>
              </a:rPr>
              <a:t>已基本取代了</a:t>
            </a:r>
            <a:r>
              <a:rPr lang="en-US" altLang="zh-CN" sz="2000" dirty="0">
                <a:latin typeface="Times New Roman" panose="02020603050405020304" pitchFamily="18" charset="0"/>
                <a:cs typeface="Times New Roman" panose="02020603050405020304" pitchFamily="18" charset="0"/>
              </a:rPr>
              <a:t>TCSEC</a:t>
            </a:r>
            <a:r>
              <a:rPr lang="zh-CN" altLang="en-US" sz="2000" dirty="0">
                <a:latin typeface="Times New Roman" panose="02020603050405020304" pitchFamily="18" charset="0"/>
                <a:cs typeface="Times New Roman" panose="02020603050405020304" pitchFamily="18" charset="0"/>
              </a:rPr>
              <a:t>，成为评估信息产品安全性的主要标准。</a:t>
            </a:r>
          </a:p>
        </p:txBody>
      </p:sp>
      <p:pic>
        <p:nvPicPr>
          <p:cNvPr id="12" name="Picture 4" descr="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2116" y="1435690"/>
            <a:ext cx="9547491" cy="477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014280"/>
      </p:ext>
    </p:extLst>
  </p:cSld>
  <p:clrMapOvr>
    <a:masterClrMapping/>
  </p:clrMapOvr>
  <p:transition spd="slow" advTm="79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124" fill="hold"/>
                                        <p:tgtEl>
                                          <p:spTgt spid="9"/>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0"/>
                                  </p:stCondLst>
                                  <p:iterate type="lt">
                                    <p:tmPct val="8667"/>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par>
                                <p:cTn id="16" presetID="10" presetClass="entr" presetSubtype="0" fill="hold" grpId="0" nodeType="withEffect">
                                  <p:stCondLst>
                                    <p:cond delay="2900"/>
                                  </p:stCondLst>
                                  <p:iterate type="lt">
                                    <p:tmPct val="21635"/>
                                  </p:iterate>
                                  <p:childTnLst>
                                    <p:set>
                                      <p:cBhvr>
                                        <p:cTn id="17" dur="1" fill="hold">
                                          <p:stCondLst>
                                            <p:cond delay="0"/>
                                          </p:stCondLst>
                                        </p:cTn>
                                        <p:tgtEl>
                                          <p:spTgt spid="20"/>
                                        </p:tgtEl>
                                        <p:attrNameLst>
                                          <p:attrName>style.visibility</p:attrName>
                                        </p:attrNameLst>
                                      </p:cBhvr>
                                      <p:to>
                                        <p:strVal val="visible"/>
                                      </p:to>
                                    </p:set>
                                    <p:animEffect transition="in" filter="fade">
                                      <p:cBhvr>
                                        <p:cTn id="18" dur="1100"/>
                                        <p:tgtEl>
                                          <p:spTgt spid="20"/>
                                        </p:tgtEl>
                                      </p:cBhvr>
                                    </p:animEffect>
                                  </p:childTnLst>
                                </p:cTn>
                              </p:par>
                              <p:par>
                                <p:cTn id="19" presetID="10" presetClass="entr" presetSubtype="0" fill="hold" grpId="0" nodeType="withEffect">
                                  <p:stCondLst>
                                    <p:cond delay="35000"/>
                                  </p:stCondLst>
                                  <p:iterate type="lt">
                                    <p:tmPct val="23995"/>
                                  </p:iterate>
                                  <p:childTnLst>
                                    <p:set>
                                      <p:cBhvr>
                                        <p:cTn id="20" dur="1" fill="hold">
                                          <p:stCondLst>
                                            <p:cond delay="0"/>
                                          </p:stCondLst>
                                        </p:cTn>
                                        <p:tgtEl>
                                          <p:spTgt spid="11"/>
                                        </p:tgtEl>
                                        <p:attrNameLst>
                                          <p:attrName>style.visibility</p:attrName>
                                        </p:attrNameLst>
                                      </p:cBhvr>
                                      <p:to>
                                        <p:strVal val="visible"/>
                                      </p:to>
                                    </p:set>
                                    <p:animEffect transition="in" filter="fade">
                                      <p:cBhvr>
                                        <p:cTn id="21" dur="1100"/>
                                        <p:tgtEl>
                                          <p:spTgt spid="11"/>
                                        </p:tgtEl>
                                      </p:cBhvr>
                                    </p:animEffect>
                                  </p:childTnLst>
                                </p:cTn>
                              </p:par>
                              <p:par>
                                <p:cTn id="22" presetID="10" presetClass="entr" presetSubtype="0" fill="hold" nodeType="withEffect">
                                  <p:stCondLst>
                                    <p:cond delay="752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9"/>
                </p:tgtEl>
              </p:cMediaNode>
            </p:audio>
          </p:childTnLst>
        </p:cTn>
      </p:par>
    </p:tnLst>
    <p:bldLst>
      <p:bldP spid="2" grpId="0"/>
      <p:bldP spid="3" grpId="0"/>
      <p:bldP spid="4" grpId="0"/>
      <p:bldP spid="2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安全标准简介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TCSEC</a:t>
            </a:r>
            <a:r>
              <a:rPr lang="zh-CN" altLang="en-US" sz="2400" b="1" dirty="0">
                <a:latin typeface="Times New Roman" panose="02020603050405020304" pitchFamily="18" charset="0"/>
              </a:rPr>
              <a:t>标准</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501675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1991</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月美国</a:t>
            </a:r>
            <a:r>
              <a:rPr lang="en-US" altLang="zh-CN" sz="2000" dirty="0">
                <a:latin typeface="Times New Roman" panose="02020603050405020304" pitchFamily="18" charset="0"/>
                <a:cs typeface="Times New Roman" panose="02020603050405020304" pitchFamily="18" charset="0"/>
              </a:rPr>
              <a:t>NCSC</a:t>
            </a:r>
            <a:r>
              <a:rPr lang="zh-CN" altLang="en-US" sz="2000" dirty="0">
                <a:latin typeface="Times New Roman" panose="02020603050405020304" pitchFamily="18" charset="0"/>
                <a:cs typeface="Times New Roman" panose="02020603050405020304" pitchFamily="18" charset="0"/>
              </a:rPr>
              <a:t>（国家计算机安全中心）颁布了</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可信计算机系统评估标准关于可信数据库系统的解释</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Trusted Database Interpretation </a:t>
            </a:r>
            <a:r>
              <a:rPr lang="zh-CN" altLang="en-US" sz="2000" dirty="0">
                <a:latin typeface="Times New Roman" panose="02020603050405020304" pitchFamily="18" charset="0"/>
                <a:cs typeface="Times New Roman" panose="02020603050405020304" pitchFamily="18" charset="0"/>
              </a:rPr>
              <a:t>简称</a:t>
            </a:r>
            <a:r>
              <a:rPr lang="en-US" altLang="zh-CN" sz="2000" dirty="0">
                <a:latin typeface="Times New Roman" panose="02020603050405020304" pitchFamily="18" charset="0"/>
                <a:cs typeface="Times New Roman" panose="02020603050405020304" pitchFamily="18" charset="0"/>
              </a:rPr>
              <a:t>TDI</a:t>
            </a:r>
            <a:r>
              <a:rPr lang="zh-CN" altLang="en-US" sz="2000" dirty="0">
                <a:latin typeface="Times New Roman" panose="02020603050405020304" pitchFamily="18" charset="0"/>
                <a:cs typeface="Times New Roman" panose="02020603050405020304" pitchFamily="18" charset="0"/>
              </a:rPr>
              <a:t>）</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TDI</a:t>
            </a:r>
            <a:r>
              <a:rPr lang="zh-CN" altLang="en-US" sz="2000" dirty="0">
                <a:latin typeface="Times New Roman" panose="02020603050405020304" pitchFamily="18" charset="0"/>
                <a:cs typeface="Times New Roman" panose="02020603050405020304" pitchFamily="18" charset="0"/>
              </a:rPr>
              <a:t>又称紫皮书。它将</a:t>
            </a:r>
            <a:r>
              <a:rPr lang="en-US" altLang="zh-CN" sz="2000" dirty="0">
                <a:latin typeface="Times New Roman" panose="02020603050405020304" pitchFamily="18" charset="0"/>
                <a:cs typeface="Times New Roman" panose="02020603050405020304" pitchFamily="18" charset="0"/>
              </a:rPr>
              <a:t>TCSEC</a:t>
            </a:r>
            <a:r>
              <a:rPr lang="zh-CN" altLang="en-US" sz="2000" dirty="0">
                <a:latin typeface="Times New Roman" panose="02020603050405020304" pitchFamily="18" charset="0"/>
                <a:cs typeface="Times New Roman" panose="02020603050405020304" pitchFamily="18" charset="0"/>
              </a:rPr>
              <a:t>扩展到数据库管理系统</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TDI</a:t>
            </a:r>
            <a:r>
              <a:rPr lang="zh-CN" altLang="en-US" sz="2000" dirty="0">
                <a:latin typeface="Times New Roman" panose="02020603050405020304" pitchFamily="18" charset="0"/>
                <a:cs typeface="Times New Roman" panose="02020603050405020304" pitchFamily="18" charset="0"/>
              </a:rPr>
              <a:t>中定义了数据库管理系统的设计与实现中需满足和用以进行安全性级别评估的</a:t>
            </a:r>
            <a:r>
              <a:rPr lang="zh-CN" altLang="en-US" sz="2000" dirty="0" smtClean="0">
                <a:latin typeface="Times New Roman" panose="02020603050405020304" pitchFamily="18" charset="0"/>
                <a:cs typeface="Times New Roman" panose="02020603050405020304" pitchFamily="18" charset="0"/>
              </a:rPr>
              <a:t>标准</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TCSEC/TDI</a:t>
            </a:r>
            <a:r>
              <a:rPr lang="zh-CN" altLang="en-US" sz="2000" dirty="0">
                <a:latin typeface="Times New Roman" panose="02020603050405020304" pitchFamily="18" charset="0"/>
                <a:cs typeface="Times New Roman" panose="02020603050405020304" pitchFamily="18" charset="0"/>
              </a:rPr>
              <a:t>标准的基本内容</a:t>
            </a:r>
          </a:p>
          <a:p>
            <a:pPr indent="0" eaLnBrk="1" hangingPunct="1">
              <a:spcBef>
                <a:spcPct val="50000"/>
              </a:spcBef>
              <a:buSzTx/>
              <a:buNone/>
            </a:pPr>
            <a:r>
              <a:rPr lang="zh-CN" altLang="en-US" sz="2000" dirty="0" smtClean="0">
                <a:latin typeface="Times New Roman" panose="02020603050405020304" pitchFamily="18" charset="0"/>
                <a:cs typeface="Times New Roman" panose="02020603050405020304" pitchFamily="18" charset="0"/>
              </a:rPr>
              <a:t>从</a:t>
            </a:r>
            <a:r>
              <a:rPr lang="zh-CN" altLang="en-US" sz="2000" dirty="0">
                <a:latin typeface="Times New Roman" panose="02020603050405020304" pitchFamily="18" charset="0"/>
                <a:cs typeface="Times New Roman" panose="02020603050405020304" pitchFamily="18" charset="0"/>
              </a:rPr>
              <a:t>四个方面来描述安全性级别划分的指标</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安全策略</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责任</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保证</a:t>
            </a: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文档</a:t>
            </a:r>
            <a:endParaRPr lang="zh-CN" altLang="en-US" sz="2000" dirty="0">
              <a:latin typeface="Times New Roman" panose="02020603050405020304" pitchFamily="18" charset="0"/>
              <a:cs typeface="Times New Roman" panose="02020603050405020304" pitchFamily="18" charset="0"/>
            </a:endParaRPr>
          </a:p>
        </p:txBody>
      </p:sp>
      <p:pic>
        <p:nvPicPr>
          <p:cNvPr id="5" name="Voic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9592" y="3404742"/>
            <a:ext cx="406400" cy="406400"/>
          </a:xfrm>
          <a:prstGeom prst="rect">
            <a:avLst/>
          </a:prstGeom>
        </p:spPr>
      </p:pic>
    </p:spTree>
    <p:extLst>
      <p:ext uri="{BB962C8B-B14F-4D97-AF65-F5344CB8AC3E}">
        <p14:creationId xmlns:p14="http://schemas.microsoft.com/office/powerpoint/2010/main" val="3761771201"/>
      </p:ext>
    </p:extLst>
  </p:cSld>
  <p:clrMapOvr>
    <a:masterClrMapping/>
  </p:clrMapOvr>
  <mc:AlternateContent xmlns:mc="http://schemas.openxmlformats.org/markup-compatibility/2006" xmlns:p14="http://schemas.microsoft.com/office/powerpoint/2010/main">
    <mc:Choice Requires="p14">
      <p:transition p14:dur="0" advTm="50000"/>
    </mc:Choice>
    <mc:Fallback xmlns="">
      <p:transition advTm="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640" fill="hold"/>
                                        <p:tgtEl>
                                          <p:spTgt spid="5"/>
                                        </p:tgtEl>
                                      </p:cBhvr>
                                    </p:cmd>
                                  </p:childTnLst>
                                </p:cTn>
                              </p:par>
                              <p:par>
                                <p:cTn id="7" presetID="10" presetClass="entr" presetSubtype="0" fill="hold" grpId="0" nodeType="withEffect">
                                  <p:stCondLst>
                                    <p:cond delay="0"/>
                                  </p:stCondLst>
                                  <p:iterate type="lt">
                                    <p:tmPct val="3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4400"/>
                                  </p:stCondLst>
                                  <p:iterate type="lt">
                                    <p:tmPct val="19991"/>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11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4"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安全标准简介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TCSEC/TDI</a:t>
            </a:r>
            <a:r>
              <a:rPr lang="zh-CN" altLang="en-US" sz="2400" b="1" dirty="0">
                <a:latin typeface="Times New Roman" panose="02020603050405020304" pitchFamily="18" charset="0"/>
              </a:rPr>
              <a:t>安全级别划分</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四组（</a:t>
            </a:r>
            <a:r>
              <a:rPr lang="en-US" altLang="zh-CN" sz="2000" dirty="0">
                <a:latin typeface="Times New Roman" panose="02020603050405020304" pitchFamily="18" charset="0"/>
                <a:cs typeface="Times New Roman" panose="02020603050405020304" pitchFamily="18" charset="0"/>
              </a:rPr>
              <a:t>division</a:t>
            </a:r>
            <a:r>
              <a:rPr lang="zh-CN" altLang="en-US" sz="2000" dirty="0">
                <a:latin typeface="Times New Roman" panose="02020603050405020304" pitchFamily="18" charset="0"/>
                <a:cs typeface="Times New Roman" panose="02020603050405020304" pitchFamily="18" charset="0"/>
              </a:rPr>
              <a:t>）七个等级</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C</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C2</a:t>
            </a:r>
            <a:r>
              <a:rPr lang="zh-CN" altLang="en-US" sz="2000" dirty="0">
                <a:latin typeface="Times New Roman" panose="02020603050405020304" pitchFamily="18" charset="0"/>
                <a:cs typeface="Times New Roman" panose="02020603050405020304" pitchFamily="18" charset="0"/>
              </a:rPr>
              <a:t>）</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B1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B2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B3</a:t>
            </a:r>
            <a:r>
              <a:rPr lang="zh-CN" altLang="en-US" sz="2000" dirty="0">
                <a:latin typeface="Times New Roman" panose="02020603050405020304" pitchFamily="18" charset="0"/>
                <a:cs typeface="Times New Roman" panose="02020603050405020304" pitchFamily="18" charset="0"/>
              </a:rPr>
              <a:t>）</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A1</a:t>
            </a:r>
            <a:r>
              <a:rPr lang="zh-CN" altLang="en-US"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3717032"/>
            <a:ext cx="9217024" cy="116955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按</a:t>
            </a:r>
            <a:r>
              <a:rPr lang="zh-CN" altLang="en-US" sz="2000" dirty="0">
                <a:latin typeface="Times New Roman" panose="02020603050405020304" pitchFamily="18" charset="0"/>
                <a:cs typeface="Times New Roman" panose="02020603050405020304" pitchFamily="18" charset="0"/>
              </a:rPr>
              <a:t>系统可靠或可信程度逐渐增高</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各安全级别之间具有一种偏序向下兼容的关系，即较高安全性级别提供的安全保护要包含较低级别的所有保护要求，同时提供更多或更完善的保护能力</a:t>
            </a:r>
          </a:p>
        </p:txBody>
      </p:sp>
      <p:pic>
        <p:nvPicPr>
          <p:cNvPr id="6" name="Voic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2792" y="3513832"/>
            <a:ext cx="406400" cy="406400"/>
          </a:xfrm>
          <a:prstGeom prst="rect">
            <a:avLst/>
          </a:prstGeom>
        </p:spPr>
      </p:pic>
    </p:spTree>
    <p:extLst>
      <p:ext uri="{BB962C8B-B14F-4D97-AF65-F5344CB8AC3E}">
        <p14:creationId xmlns:p14="http://schemas.microsoft.com/office/powerpoint/2010/main" val="355621298"/>
      </p:ext>
    </p:extLst>
  </p:cSld>
  <p:clrMapOvr>
    <a:masterClrMapping/>
  </p:clrMapOvr>
  <mc:AlternateContent xmlns:mc="http://schemas.openxmlformats.org/markup-compatibility/2006" xmlns:p14="http://schemas.microsoft.com/office/powerpoint/2010/main">
    <mc:Choice Requires="p14">
      <p:transition p14:dur="10" advTm="37000"/>
    </mc:Choice>
    <mc:Fallback xmlns="">
      <p:transition advTm="3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813" fill="hold"/>
                                        <p:tgtEl>
                                          <p:spTgt spid="6"/>
                                        </p:tgtEl>
                                      </p:cBhvr>
                                    </p:cmd>
                                  </p:childTnLst>
                                </p:cTn>
                              </p:par>
                              <p:par>
                                <p:cTn id="7" presetID="10" presetClass="entr" presetSubtype="0" fill="hold" grpId="0" nodeType="withEffect">
                                  <p:stCondLst>
                                    <p:cond delay="0"/>
                                  </p:stCondLst>
                                  <p:iterate type="lt">
                                    <p:tmPct val="3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22" presetClass="entr" presetSubtype="1" fill="hold" grpId="0" nodeType="withEffect">
                                  <p:stCondLst>
                                    <p:cond delay="790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4300"/>
                                        <p:tgtEl>
                                          <p:spTgt spid="20"/>
                                        </p:tgtEl>
                                      </p:cBhvr>
                                    </p:animEffect>
                                  </p:childTnLst>
                                </p:cTn>
                              </p:par>
                              <p:par>
                                <p:cTn id="13" presetID="10" presetClass="entr" presetSubtype="0" fill="hold" grpId="0" nodeType="withEffect">
                                  <p:stCondLst>
                                    <p:cond delay="13000"/>
                                  </p:stCondLst>
                                  <p:iterate type="lt">
                                    <p:tmPct val="19991"/>
                                  </p:iterate>
                                  <p:childTnLst>
                                    <p:set>
                                      <p:cBhvr>
                                        <p:cTn id="14" dur="1" fill="hold">
                                          <p:stCondLst>
                                            <p:cond delay="0"/>
                                          </p:stCondLst>
                                        </p:cTn>
                                        <p:tgtEl>
                                          <p:spTgt spid="7"/>
                                        </p:tgtEl>
                                        <p:attrNameLst>
                                          <p:attrName>style.visibility</p:attrName>
                                        </p:attrNameLst>
                                      </p:cBhvr>
                                      <p:to>
                                        <p:strVal val="visible"/>
                                      </p:to>
                                    </p:set>
                                    <p:animEffect transition="in" filter="fade">
                                      <p:cBhvr>
                                        <p:cTn id="15" dur="1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6"/>
                </p:tgtEl>
              </p:cMediaNode>
            </p:audio>
          </p:childTnLst>
        </p:cTn>
      </p:par>
    </p:tnLst>
    <p:bldLst>
      <p:bldP spid="4" grpId="0"/>
      <p:bldP spid="20"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4.1.2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安全标准简介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D</a:t>
            </a:r>
            <a:r>
              <a:rPr lang="zh-CN" altLang="en-US" sz="2400" b="1" dirty="0">
                <a:latin typeface="Times New Roman" panose="02020603050405020304" pitchFamily="18" charset="0"/>
              </a:rPr>
              <a:t>级</a:t>
            </a: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385481"/>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将一切不符合更高标准的系统均归于</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组</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典型例子：</a:t>
            </a:r>
            <a:r>
              <a:rPr lang="en-US" altLang="zh-CN" sz="2000" dirty="0">
                <a:latin typeface="Times New Roman" panose="02020603050405020304" pitchFamily="18" charset="0"/>
                <a:cs typeface="Times New Roman" panose="02020603050405020304" pitchFamily="18" charset="0"/>
              </a:rPr>
              <a:t>DOS</a:t>
            </a:r>
            <a:r>
              <a:rPr lang="zh-CN" altLang="en-US" sz="2000" dirty="0">
                <a:latin typeface="Times New Roman" panose="02020603050405020304" pitchFamily="18" charset="0"/>
                <a:cs typeface="Times New Roman" panose="02020603050405020304" pitchFamily="18" charset="0"/>
              </a:rPr>
              <a:t>是安全标准为</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的操作系统</a:t>
            </a:r>
          </a:p>
          <a:p>
            <a:pPr indent="342900" eaLnBrk="1" hangingPunct="1">
              <a:spcBef>
                <a:spcPct val="50000"/>
              </a:spcBef>
              <a:buSzTx/>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DOS</a:t>
            </a:r>
            <a:r>
              <a:rPr lang="zh-CN" altLang="en-US" sz="2000" dirty="0">
                <a:latin typeface="Times New Roman" panose="02020603050405020304" pitchFamily="18" charset="0"/>
                <a:cs typeface="Times New Roman" panose="02020603050405020304" pitchFamily="18" charset="0"/>
              </a:rPr>
              <a:t>在安全性方面几乎没有什么专门的机制来保障</a:t>
            </a:r>
          </a:p>
        </p:txBody>
      </p:sp>
      <p:sp>
        <p:nvSpPr>
          <p:cNvPr id="8" name="文本框 7"/>
          <p:cNvSpPr txBox="1"/>
          <p:nvPr/>
        </p:nvSpPr>
        <p:spPr>
          <a:xfrm>
            <a:off x="1066916" y="2778400"/>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C1</a:t>
            </a:r>
            <a:r>
              <a:rPr lang="zh-CN" altLang="en-US" sz="2400" b="1" dirty="0">
                <a:latin typeface="Times New Roman" panose="02020603050405020304" pitchFamily="18" charset="0"/>
              </a:rPr>
              <a:t>级</a:t>
            </a:r>
          </a:p>
        </p:txBody>
      </p:sp>
      <p:sp>
        <p:nvSpPr>
          <p:cNvPr id="9"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3258512"/>
            <a:ext cx="9217024" cy="1631216"/>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非常初级的自主安全保护</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能够实现对用户和数据的分离，进行自主存取控制（</a:t>
            </a:r>
            <a:r>
              <a:rPr lang="en-US" altLang="zh-CN" sz="2000" dirty="0">
                <a:latin typeface="Times New Roman" panose="02020603050405020304" pitchFamily="18" charset="0"/>
                <a:cs typeface="Times New Roman" panose="02020603050405020304" pitchFamily="18" charset="0"/>
              </a:rPr>
              <a:t>DAC</a:t>
            </a:r>
            <a:r>
              <a:rPr lang="zh-CN" altLang="en-US" sz="2000" dirty="0">
                <a:latin typeface="Times New Roman" panose="02020603050405020304" pitchFamily="18" charset="0"/>
                <a:cs typeface="Times New Roman" panose="02020603050405020304" pitchFamily="18" charset="0"/>
              </a:rPr>
              <a:t>），保护或限制用户权限的传播。</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现有的商业系统稍作改进即可满足</a:t>
            </a:r>
          </a:p>
        </p:txBody>
      </p:sp>
      <p:pic>
        <p:nvPicPr>
          <p:cNvPr id="5" name="Voic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4784" y="3265206"/>
            <a:ext cx="406400" cy="406400"/>
          </a:xfrm>
          <a:prstGeom prst="rect">
            <a:avLst/>
          </a:prstGeom>
        </p:spPr>
      </p:pic>
    </p:spTree>
    <p:extLst>
      <p:ext uri="{BB962C8B-B14F-4D97-AF65-F5344CB8AC3E}">
        <p14:creationId xmlns:p14="http://schemas.microsoft.com/office/powerpoint/2010/main" val="322397731"/>
      </p:ext>
    </p:extLst>
  </p:cSld>
  <p:clrMapOvr>
    <a:masterClrMapping/>
  </p:clrMapOvr>
  <mc:AlternateContent xmlns:mc="http://schemas.openxmlformats.org/markup-compatibility/2006" xmlns:p14="http://schemas.microsoft.com/office/powerpoint/2010/main">
    <mc:Choice Requires="p14">
      <p:transition p14:dur="10" advTm="41000"/>
    </mc:Choice>
    <mc:Fallback xmlns="">
      <p:transition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340" fill="hold"/>
                                        <p:tgtEl>
                                          <p:spTgt spid="5"/>
                                        </p:tgtEl>
                                      </p:cBhvr>
                                    </p:cmd>
                                  </p:childTnLst>
                                </p:cTn>
                              </p:par>
                              <p:par>
                                <p:cTn id="7" presetID="10" presetClass="entr" presetSubtype="0" fill="hold" grpId="0" nodeType="withEffect">
                                  <p:stCondLst>
                                    <p:cond delay="0"/>
                                  </p:stCondLst>
                                  <p:iterate type="lt">
                                    <p:tmPct val="3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2400"/>
                                  </p:stCondLst>
                                  <p:iterate type="lt">
                                    <p:tmPct val="18077"/>
                                  </p:iterate>
                                  <p:childTnLst>
                                    <p:set>
                                      <p:cBhvr>
                                        <p:cTn id="11" dur="1" fill="hold">
                                          <p:stCondLst>
                                            <p:cond delay="0"/>
                                          </p:stCondLst>
                                        </p:cTn>
                                        <p:tgtEl>
                                          <p:spTgt spid="7"/>
                                        </p:tgtEl>
                                        <p:attrNameLst>
                                          <p:attrName>style.visibility</p:attrName>
                                        </p:attrNameLst>
                                      </p:cBhvr>
                                      <p:to>
                                        <p:strVal val="visible"/>
                                      </p:to>
                                    </p:set>
                                    <p:animEffect transition="in" filter="fade">
                                      <p:cBhvr>
                                        <p:cTn id="12" dur="1300"/>
                                        <p:tgtEl>
                                          <p:spTgt spid="7"/>
                                        </p:tgtEl>
                                      </p:cBhvr>
                                    </p:animEffect>
                                  </p:childTnLst>
                                </p:cTn>
                              </p:par>
                              <p:par>
                                <p:cTn id="13" presetID="10" presetClass="entr" presetSubtype="0" fill="hold" grpId="0" nodeType="withEffect">
                                  <p:stCondLst>
                                    <p:cond delay="18200"/>
                                  </p:stCondLst>
                                  <p:iterate type="lt">
                                    <p:tmPct val="30000"/>
                                  </p:iterate>
                                  <p:childTnLst>
                                    <p:set>
                                      <p:cBhvr>
                                        <p:cTn id="14" dur="1" fill="hold">
                                          <p:stCondLst>
                                            <p:cond delay="0"/>
                                          </p:stCondLst>
                                        </p:cTn>
                                        <p:tgtEl>
                                          <p:spTgt spid="8"/>
                                        </p:tgtEl>
                                        <p:attrNameLst>
                                          <p:attrName>style.visibility</p:attrName>
                                        </p:attrNameLst>
                                      </p:cBhvr>
                                      <p:to>
                                        <p:strVal val="visible"/>
                                      </p:to>
                                    </p:set>
                                    <p:animEffect transition="in" filter="fade">
                                      <p:cBhvr>
                                        <p:cTn id="15" dur="1500"/>
                                        <p:tgtEl>
                                          <p:spTgt spid="8"/>
                                        </p:tgtEl>
                                      </p:cBhvr>
                                    </p:animEffect>
                                  </p:childTnLst>
                                </p:cTn>
                              </p:par>
                              <p:par>
                                <p:cTn id="16" presetID="10" presetClass="entr" presetSubtype="0" fill="hold" grpId="0" nodeType="withEffect">
                                  <p:stCondLst>
                                    <p:cond delay="21100"/>
                                  </p:stCondLst>
                                  <p:iterate type="lt">
                                    <p:tmPct val="19814"/>
                                  </p:iterate>
                                  <p:childTnLst>
                                    <p:set>
                                      <p:cBhvr>
                                        <p:cTn id="17" dur="1" fill="hold">
                                          <p:stCondLst>
                                            <p:cond delay="0"/>
                                          </p:stCondLst>
                                        </p:cTn>
                                        <p:tgtEl>
                                          <p:spTgt spid="9"/>
                                        </p:tgtEl>
                                        <p:attrNameLst>
                                          <p:attrName>style.visibility</p:attrName>
                                        </p:attrNameLst>
                                      </p:cBhvr>
                                      <p:to>
                                        <p:strVal val="visible"/>
                                      </p:to>
                                    </p:set>
                                    <p:animEffect transition="in" filter="fade">
                                      <p:cBhvr>
                                        <p:cTn id="18" dur="1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4" grpId="0"/>
      <p:bldP spid="7" grpId="0"/>
      <p:bldP spid="8" grpId="0"/>
      <p:bldP spid="9" grpId="0"/>
    </p:bldLst>
  </p:timing>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3200" baseline="0"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数据库系统概论">
  <a:themeElements>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1_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2400" b="1"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11111</TotalTime>
  <Pages>0</Pages>
  <Words>1211</Words>
  <Characters>0</Characters>
  <Application>Microsoft Office PowerPoint</Application>
  <DocSecurity>0</DocSecurity>
  <PresentationFormat>宽屏</PresentationFormat>
  <Lines>0</Lines>
  <Paragraphs>149</Paragraphs>
  <Slides>17</Slides>
  <Notes>1</Notes>
  <HiddenSlides>0</HiddenSlides>
  <MMClips>15</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17</vt:i4>
      </vt:variant>
    </vt:vector>
  </HeadingPairs>
  <TitlesOfParts>
    <vt:vector size="29" baseType="lpstr">
      <vt:lpstr>等线</vt:lpstr>
      <vt:lpstr>等线 Light</vt:lpstr>
      <vt:lpstr>华文行楷</vt:lpstr>
      <vt:lpstr>华文中宋</vt:lpstr>
      <vt:lpstr>宋体</vt:lpstr>
      <vt:lpstr>Arial</vt:lpstr>
      <vt:lpstr>Calibri</vt:lpstr>
      <vt:lpstr>Times New Roman</vt:lpstr>
      <vt:lpstr>Wingdings</vt:lpstr>
      <vt:lpstr>数据库系统概论</vt:lpstr>
      <vt:lpstr>1_数据库系统概论</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hp</dc:creator>
  <cp:keywords/>
  <dc:description/>
  <cp:lastModifiedBy>千里 快哉风</cp:lastModifiedBy>
  <cp:revision>1026</cp:revision>
  <dcterms:created xsi:type="dcterms:W3CDTF">2014-10-22T07:43:12Z</dcterms:created>
  <dcterms:modified xsi:type="dcterms:W3CDTF">2018-10-01T03:39:16Z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